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5" r:id="rId1"/>
    <p:sldMasterId id="2147484297" r:id="rId2"/>
  </p:sldMasterIdLst>
  <p:notesMasterIdLst>
    <p:notesMasterId r:id="rId23"/>
  </p:notesMasterIdLst>
  <p:sldIdLst>
    <p:sldId id="256" r:id="rId3"/>
    <p:sldId id="280" r:id="rId4"/>
    <p:sldId id="277" r:id="rId5"/>
    <p:sldId id="281" r:id="rId6"/>
    <p:sldId id="268" r:id="rId7"/>
    <p:sldId id="259" r:id="rId8"/>
    <p:sldId id="258" r:id="rId9"/>
    <p:sldId id="284" r:id="rId10"/>
    <p:sldId id="285" r:id="rId11"/>
    <p:sldId id="260" r:id="rId12"/>
    <p:sldId id="262" r:id="rId13"/>
    <p:sldId id="290" r:id="rId14"/>
    <p:sldId id="279" r:id="rId15"/>
    <p:sldId id="266" r:id="rId16"/>
    <p:sldId id="289" r:id="rId17"/>
    <p:sldId id="269" r:id="rId18"/>
    <p:sldId id="291" r:id="rId19"/>
    <p:sldId id="265" r:id="rId20"/>
    <p:sldId id="292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DB114D7-02C6-412D-A6B3-EFFE75E9EBF3}">
          <p14:sldIdLst>
            <p14:sldId id="256"/>
            <p14:sldId id="280"/>
            <p14:sldId id="277"/>
            <p14:sldId id="281"/>
            <p14:sldId id="268"/>
            <p14:sldId id="259"/>
            <p14:sldId id="258"/>
            <p14:sldId id="284"/>
            <p14:sldId id="285"/>
            <p14:sldId id="260"/>
            <p14:sldId id="262"/>
            <p14:sldId id="290"/>
            <p14:sldId id="279"/>
            <p14:sldId id="266"/>
            <p14:sldId id="289"/>
            <p14:sldId id="269"/>
            <p14:sldId id="291"/>
            <p14:sldId id="265"/>
            <p14:sldId id="292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86A02-D219-3F7F-52B9-97E6C3E0B716}" name="Patrick Boehler" initials="PB" userId="S::boehlerp@rferl.org::24c27d47-4049-4850-adf6-4b0018a5354e" providerId="AD"/>
  <p188:author id="{1B1F6680-0D69-F3E4-45C3-63F8F1FC33D7}" name="Carla Pedret Alcaraz" initials="CA" userId="S::pedretalcarazc@rferl.org::99924d87-b20f-4a42-96c4-6cacefd471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4BB31-0C07-B32A-1D6F-D70BB33F8F38}" v="70" dt="2023-08-31T12:53:52.228"/>
    <p1510:client id="{C5B6A01C-BFD9-531A-F2D1-006B8A919B60}" v="11" dt="2023-08-31T09:08:58.785"/>
    <p1510:client id="{E841C658-1B8C-ED73-B94E-060F0D106E3C}" v="102" dt="2023-09-01T03:43:59.941"/>
    <p1510:client id="{E843C355-3009-A662-024A-6289A37C4AC9}" v="11" dt="2023-08-31T11:56:22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0339-819C-4DD0-932D-4B6E86C81304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20B22-B505-4CB6-9773-D457B1F23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7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20B22-B505-4CB6-9773-D457B1F23B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445678-5922-0D9E-6854-34CDDF535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50" y="1460413"/>
            <a:ext cx="12185650" cy="5364163"/>
            <a:chOff x="6350" y="1460413"/>
            <a:chExt cx="12185650" cy="5364163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FBB3930-65BE-C67D-75F8-C29BCAC0BC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350" y="1460413"/>
              <a:ext cx="12185650" cy="452355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6A9694-6EC0-EF34-47E7-7D6882C864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2854"/>
            <a:stretch/>
          </p:blipFill>
          <p:spPr>
            <a:xfrm>
              <a:off x="1385366" y="1933400"/>
              <a:ext cx="10800284" cy="48911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286A7E-ECC6-8B64-7478-CBE43FBDAA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11861"/>
            <a:ext cx="10515600" cy="958251"/>
          </a:xfrm>
        </p:spPr>
        <p:txBody>
          <a:bodyPr>
            <a:normAutofit/>
          </a:bodyPr>
          <a:lstStyle>
            <a:lvl1pPr algn="ctr">
              <a:defRPr sz="6000" b="1" cap="all" baseline="0"/>
            </a:lvl1pPr>
          </a:lstStyle>
          <a:p>
            <a:r>
              <a:rPr lang="en-US" noProof="0"/>
              <a:t>Add title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C5FDC83-F05F-E2CC-B26D-0B062CC4997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9175" y="3754892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102" name="Text Placeholder 97">
            <a:extLst>
              <a:ext uri="{FF2B5EF4-FFF2-40B4-BE49-F238E27FC236}">
                <a16:creationId xmlns:a16="http://schemas.microsoft.com/office/drawing/2014/main" id="{9A27C53F-0D89-34D4-E4E8-175EBF1A1B73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390035" y="3477320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86" name="Text Placeholder 61">
            <a:extLst>
              <a:ext uri="{FF2B5EF4-FFF2-40B4-BE49-F238E27FC236}">
                <a16:creationId xmlns:a16="http://schemas.microsoft.com/office/drawing/2014/main" id="{D33323FB-3657-DBF3-C660-8E53E914CD7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47719" y="4379822"/>
            <a:ext cx="1280160" cy="4818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87" name="Text Placeholder 63">
            <a:extLst>
              <a:ext uri="{FF2B5EF4-FFF2-40B4-BE49-F238E27FC236}">
                <a16:creationId xmlns:a16="http://schemas.microsoft.com/office/drawing/2014/main" id="{EFB7B0D0-66A4-7017-E2C8-BFD66BD3AE1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47719" y="4867503"/>
            <a:ext cx="1280160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2DFC3-40E7-73B0-2933-4E601A023BFC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1986839" y="1689617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ACF76DF4-511E-BCAD-24AA-1917D189318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56264" y="2304732"/>
            <a:ext cx="1280160" cy="4818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0844B068-8969-6321-4DD3-4767642367E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156264" y="2792413"/>
            <a:ext cx="1280160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DB29BEEB-8FD5-5346-B82F-8EAB6A747A29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280120" y="2964580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85454582-ABBD-4964-8715-1EF2DFC168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159315" y="2413336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100" name="Text Placeholder 97">
            <a:extLst>
              <a:ext uri="{FF2B5EF4-FFF2-40B4-BE49-F238E27FC236}">
                <a16:creationId xmlns:a16="http://schemas.microsoft.com/office/drawing/2014/main" id="{28877613-41C4-9119-BE28-5CAB258BF276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5450164" y="2104356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69" name="Text Placeholder 61">
            <a:extLst>
              <a:ext uri="{FF2B5EF4-FFF2-40B4-BE49-F238E27FC236}">
                <a16:creationId xmlns:a16="http://schemas.microsoft.com/office/drawing/2014/main" id="{294539E2-59EE-DB6B-BA2A-518DE97D114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337915" y="3081612"/>
            <a:ext cx="1277962" cy="475432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70" name="Text Placeholder 63">
            <a:extLst>
              <a:ext uri="{FF2B5EF4-FFF2-40B4-BE49-F238E27FC236}">
                <a16:creationId xmlns:a16="http://schemas.microsoft.com/office/drawing/2014/main" id="{26761B70-9720-A91A-9DE8-C71BB40499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337915" y="3554052"/>
            <a:ext cx="1277962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FCE8B2AA-C2E9-5F8D-0EF1-A36A1966D27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772029" y="4868331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103" name="Text Placeholder 97">
            <a:extLst>
              <a:ext uri="{FF2B5EF4-FFF2-40B4-BE49-F238E27FC236}">
                <a16:creationId xmlns:a16="http://schemas.microsoft.com/office/drawing/2014/main" id="{616D4056-5F98-5D42-8A8D-08560626E145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4070799" y="4546839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89" name="Text Placeholder 61">
            <a:extLst>
              <a:ext uri="{FF2B5EF4-FFF2-40B4-BE49-F238E27FC236}">
                <a16:creationId xmlns:a16="http://schemas.microsoft.com/office/drawing/2014/main" id="{4F02E3FC-A398-A3E3-0ECA-A8A1C61ED4DA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2943701" y="5465548"/>
            <a:ext cx="1280160" cy="4818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90" name="Text Placeholder 63">
            <a:extLst>
              <a:ext uri="{FF2B5EF4-FFF2-40B4-BE49-F238E27FC236}">
                <a16:creationId xmlns:a16="http://schemas.microsoft.com/office/drawing/2014/main" id="{AF627030-2DCF-9DA1-DB4E-EC8AA8265BEC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2943701" y="5953229"/>
            <a:ext cx="1280160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C4AF0805-0FC2-7B09-EA4F-BF7CE80CE69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97529" y="4598571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92" name="Text Placeholder 61">
            <a:extLst>
              <a:ext uri="{FF2B5EF4-FFF2-40B4-BE49-F238E27FC236}">
                <a16:creationId xmlns:a16="http://schemas.microsoft.com/office/drawing/2014/main" id="{11CD16D6-010B-3E00-E346-C449BE8A103F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840980" y="5211225"/>
            <a:ext cx="1348182" cy="4818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93" name="Text Placeholder 63">
            <a:extLst>
              <a:ext uri="{FF2B5EF4-FFF2-40B4-BE49-F238E27FC236}">
                <a16:creationId xmlns:a16="http://schemas.microsoft.com/office/drawing/2014/main" id="{60EAE46B-6724-AB6B-191E-6CCB8917DA70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840980" y="5698906"/>
            <a:ext cx="1348182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107" name="Text Placeholder 97">
            <a:extLst>
              <a:ext uri="{FF2B5EF4-FFF2-40B4-BE49-F238E27FC236}">
                <a16:creationId xmlns:a16="http://schemas.microsoft.com/office/drawing/2014/main" id="{C668B3C1-868A-2098-CD67-28AEB3250032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6971098" y="5809913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4BB22A85-B877-39A1-C018-64A3FEDCCC6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456687" y="1620863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72" name="Text Placeholder 61">
            <a:extLst>
              <a:ext uri="{FF2B5EF4-FFF2-40B4-BE49-F238E27FC236}">
                <a16:creationId xmlns:a16="http://schemas.microsoft.com/office/drawing/2014/main" id="{6CEEACE9-8EE4-FC32-AF27-4B73BC93D37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31548" y="2244785"/>
            <a:ext cx="1280160" cy="475432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73" name="Text Placeholder 63">
            <a:extLst>
              <a:ext uri="{FF2B5EF4-FFF2-40B4-BE49-F238E27FC236}">
                <a16:creationId xmlns:a16="http://schemas.microsoft.com/office/drawing/2014/main" id="{BB7F9FF1-7617-3B39-E510-593E236FBA7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31548" y="2717225"/>
            <a:ext cx="1280160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104" name="Text Placeholder 97">
            <a:extLst>
              <a:ext uri="{FF2B5EF4-FFF2-40B4-BE49-F238E27FC236}">
                <a16:creationId xmlns:a16="http://schemas.microsoft.com/office/drawing/2014/main" id="{0CD90A5F-4D3D-6BB1-B8CE-765DCC95EC90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7748705" y="2909287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82F7A4E9-C42A-A2A2-A151-F766779E396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36399" y="4614369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106" name="Text Placeholder 97">
            <a:extLst>
              <a:ext uri="{FF2B5EF4-FFF2-40B4-BE49-F238E27FC236}">
                <a16:creationId xmlns:a16="http://schemas.microsoft.com/office/drawing/2014/main" id="{51E633B7-1E95-92E2-7DDC-9A7B9E70B756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9479259" y="4328031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95" name="Text Placeholder 61">
            <a:extLst>
              <a:ext uri="{FF2B5EF4-FFF2-40B4-BE49-F238E27FC236}">
                <a16:creationId xmlns:a16="http://schemas.microsoft.com/office/drawing/2014/main" id="{5FCDC069-8B0F-C8F3-14E9-43A09900CB95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8361036" y="5369722"/>
            <a:ext cx="1378359" cy="48185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96" name="Text Placeholder 63">
            <a:extLst>
              <a:ext uri="{FF2B5EF4-FFF2-40B4-BE49-F238E27FC236}">
                <a16:creationId xmlns:a16="http://schemas.microsoft.com/office/drawing/2014/main" id="{CCA209C9-0DFE-4936-4192-BC3D167ABED8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8361036" y="5857403"/>
            <a:ext cx="1378359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89D6F33A-39E4-F20B-73C8-F48B2A375F8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2443" y="2600480"/>
            <a:ext cx="1627632" cy="1618488"/>
          </a:xfrm>
          <a:prstGeom prst="roundRect">
            <a:avLst>
              <a:gd name="adj" fmla="val 1745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" rtlCol="0" anchor="t">
            <a:noAutofit/>
          </a:bodyPr>
          <a:lstStyle>
            <a:lvl1pPr marL="0" indent="0" algn="ctr">
              <a:buNone/>
              <a:defRPr lang="en-US" sz="1800" b="1" cap="all" baseline="0" dirty="0">
                <a:solidFill>
                  <a:sysClr val="windowText" lastClr="000000"/>
                </a:solidFill>
              </a:defRPr>
            </a:lvl1pPr>
          </a:lstStyle>
          <a:p>
            <a:pPr marL="0" lvl="0" algn="ctr"/>
            <a:r>
              <a:rPr lang="en-US" noProof="0"/>
              <a:t>ADD TEXT</a:t>
            </a:r>
          </a:p>
        </p:txBody>
      </p:sp>
      <p:sp>
        <p:nvSpPr>
          <p:cNvPr id="105" name="Text Placeholder 97">
            <a:extLst>
              <a:ext uri="{FF2B5EF4-FFF2-40B4-BE49-F238E27FC236}">
                <a16:creationId xmlns:a16="http://schemas.microsoft.com/office/drawing/2014/main" id="{BC978A5E-BA57-D579-B645-8427AD22EA4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0752251" y="2307353"/>
            <a:ext cx="630936" cy="6309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n w="0"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75" name="Text Placeholder 61">
            <a:extLst>
              <a:ext uri="{FF2B5EF4-FFF2-40B4-BE49-F238E27FC236}">
                <a16:creationId xmlns:a16="http://schemas.microsoft.com/office/drawing/2014/main" id="{B6F832EC-808B-6975-C6A4-504CA92D4C2B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609126" y="3233383"/>
            <a:ext cx="1280160" cy="475432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sp>
        <p:nvSpPr>
          <p:cNvPr id="76" name="Text Placeholder 63">
            <a:extLst>
              <a:ext uri="{FF2B5EF4-FFF2-40B4-BE49-F238E27FC236}">
                <a16:creationId xmlns:a16="http://schemas.microsoft.com/office/drawing/2014/main" id="{133A3E42-95A8-F5D9-0568-81B074FC5EBA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09126" y="3705823"/>
            <a:ext cx="1280160" cy="206582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0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Add text here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DF54CD3-BB3E-E782-CD8E-51009C4C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4788" y="2454293"/>
            <a:ext cx="952774" cy="952774"/>
            <a:chOff x="1439932" y="5704678"/>
            <a:chExt cx="528220" cy="528220"/>
          </a:xfrm>
        </p:grpSpPr>
        <p:sp>
          <p:nvSpPr>
            <p:cNvPr id="112" name="Rounded Rectangle 22">
              <a:extLst>
                <a:ext uri="{FF2B5EF4-FFF2-40B4-BE49-F238E27FC236}">
                  <a16:creationId xmlns:a16="http://schemas.microsoft.com/office/drawing/2014/main" id="{AF537999-FC7A-D972-3F60-688A6E291ABB}"/>
                </a:ext>
              </a:extLst>
            </p:cNvPr>
            <p:cNvSpPr/>
            <p:nvPr/>
          </p:nvSpPr>
          <p:spPr>
            <a:xfrm>
              <a:off x="1584325" y="5946775"/>
              <a:ext cx="231775" cy="2571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pic>
          <p:nvPicPr>
            <p:cNvPr id="113" name="Graphic 112" descr="Beaker outline">
              <a:extLst>
                <a:ext uri="{FF2B5EF4-FFF2-40B4-BE49-F238E27FC236}">
                  <a16:creationId xmlns:a16="http://schemas.microsoft.com/office/drawing/2014/main" id="{0B68F278-EA7A-A028-E6FE-49BCB80C0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39932" y="5704678"/>
              <a:ext cx="528220" cy="52822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472485-8431-4413-76EE-E60ECE8C4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664150" y="3684053"/>
            <a:ext cx="952774" cy="952774"/>
            <a:chOff x="2951231" y="3465853"/>
            <a:chExt cx="528220" cy="528220"/>
          </a:xfrm>
        </p:grpSpPr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E67F9920-7336-E2C5-FDBA-ED51BB31268E}"/>
                </a:ext>
              </a:extLst>
            </p:cNvPr>
            <p:cNvSpPr/>
            <p:nvPr/>
          </p:nvSpPr>
          <p:spPr>
            <a:xfrm>
              <a:off x="3117064" y="3719958"/>
              <a:ext cx="196553" cy="24110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pic>
          <p:nvPicPr>
            <p:cNvPr id="27" name="Graphic 26" descr="Flask outline">
              <a:extLst>
                <a:ext uri="{FF2B5EF4-FFF2-40B4-BE49-F238E27FC236}">
                  <a16:creationId xmlns:a16="http://schemas.microsoft.com/office/drawing/2014/main" id="{F4815F2C-6ED5-865C-6B4B-80AFD725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51231" y="3465853"/>
              <a:ext cx="528220" cy="5282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EE792B-79B1-50C3-343A-E3F4D5402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38315" y="1480066"/>
            <a:ext cx="952774" cy="952774"/>
            <a:chOff x="4289303" y="1663393"/>
            <a:chExt cx="528220" cy="528220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F8552807-4426-A927-ECE6-5AC796EC0C35}"/>
                </a:ext>
              </a:extLst>
            </p:cNvPr>
            <p:cNvSpPr/>
            <p:nvPr/>
          </p:nvSpPr>
          <p:spPr>
            <a:xfrm>
              <a:off x="4413250" y="1775103"/>
              <a:ext cx="174625" cy="1460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pic>
          <p:nvPicPr>
            <p:cNvPr id="30" name="Graphic 29" descr="Mountains outline">
              <a:extLst>
                <a:ext uri="{FF2B5EF4-FFF2-40B4-BE49-F238E27FC236}">
                  <a16:creationId xmlns:a16="http://schemas.microsoft.com/office/drawing/2014/main" id="{DAB608FC-C0B8-B163-AE89-433F36BD1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89303" y="1663393"/>
              <a:ext cx="528220" cy="52822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99B50B6-EFD7-4DFA-6C2D-453341A8D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622277" y="5047462"/>
            <a:ext cx="805762" cy="805762"/>
            <a:chOff x="4622277" y="5047462"/>
            <a:chExt cx="805762" cy="80576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5628EA7-1F58-28ED-D2BF-911EDFF9C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682503" y="5096114"/>
              <a:ext cx="708759" cy="70875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B798C8-1467-0056-A809-6782DE79A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622277" y="5047462"/>
              <a:ext cx="805762" cy="805762"/>
              <a:chOff x="4754023" y="5074814"/>
              <a:chExt cx="528220" cy="5282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B213240-4F8D-98CD-565D-2EC9BEDADC1B}"/>
                  </a:ext>
                </a:extLst>
              </p:cNvPr>
              <p:cNvSpPr/>
              <p:nvPr/>
            </p:nvSpPr>
            <p:spPr>
              <a:xfrm>
                <a:off x="4997450" y="5334000"/>
                <a:ext cx="47625" cy="476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21" name="Graphic 20" descr="Stopwatch 50% outline">
                <a:extLst>
                  <a:ext uri="{FF2B5EF4-FFF2-40B4-BE49-F238E27FC236}">
                    <a16:creationId xmlns:a16="http://schemas.microsoft.com/office/drawing/2014/main" id="{46885AC9-7CD3-8BC1-E57A-61B4E8C1E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754023" y="5074814"/>
                <a:ext cx="528220" cy="528220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C61C0D-B53E-B284-0E62-9A7696BD9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61140" y="3547070"/>
            <a:ext cx="952774" cy="991627"/>
            <a:chOff x="6561140" y="3547070"/>
            <a:chExt cx="952774" cy="99162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ED6A410-8C78-CE05-2EF9-C9A68C64C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81053" y="3547070"/>
              <a:ext cx="708759" cy="70875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A5654A-7FC5-4977-C6AD-476320F5D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6561140" y="3585923"/>
              <a:ext cx="952774" cy="952774"/>
              <a:chOff x="6747063" y="4036055"/>
              <a:chExt cx="528220" cy="528220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C21946C9-9EAF-4B63-599A-FC4E42672D69}"/>
                  </a:ext>
                </a:extLst>
              </p:cNvPr>
              <p:cNvSpPr/>
              <p:nvPr/>
            </p:nvSpPr>
            <p:spPr>
              <a:xfrm>
                <a:off x="6943725" y="4137025"/>
                <a:ext cx="1397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17" name="Graphic 16" descr="Astronaut male outline">
                <a:extLst>
                  <a:ext uri="{FF2B5EF4-FFF2-40B4-BE49-F238E27FC236}">
                    <a16:creationId xmlns:a16="http://schemas.microsoft.com/office/drawing/2014/main" id="{669C584F-84D8-2E01-04A5-78685124A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47063" y="4036055"/>
                <a:ext cx="528220" cy="528220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49857E-2F60-360F-AF5E-6E21997C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9572" y="1815518"/>
            <a:ext cx="952774" cy="1002186"/>
            <a:chOff x="7989572" y="1815518"/>
            <a:chExt cx="952774" cy="100218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A2D96D-82E4-1EE2-0409-4CDEBEA41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6791" y="1815518"/>
              <a:ext cx="549989" cy="95277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251065B-A02E-6D16-E39C-A8CDAB727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7989572" y="1864930"/>
              <a:ext cx="952774" cy="952774"/>
              <a:chOff x="8184330" y="2237414"/>
              <a:chExt cx="528220" cy="528220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0E3875A7-721F-9D93-6152-34CD9E51E351}"/>
                  </a:ext>
                </a:extLst>
              </p:cNvPr>
              <p:cNvSpPr/>
              <p:nvPr/>
            </p:nvSpPr>
            <p:spPr>
              <a:xfrm>
                <a:off x="8375754" y="2552075"/>
                <a:ext cx="146154" cy="1086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43" name="Graphic 42" descr="Fluorescent Light Blub outline">
                <a:extLst>
                  <a:ext uri="{FF2B5EF4-FFF2-40B4-BE49-F238E27FC236}">
                    <a16:creationId xmlns:a16="http://schemas.microsoft.com/office/drawing/2014/main" id="{AAAAD4CF-FEF8-CD94-C24A-F58B69EA7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184330" y="2237414"/>
                <a:ext cx="528220" cy="528220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AAFE76-32E1-9AFA-B10F-10B6FF9B1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40613" y="1492493"/>
            <a:ext cx="952774" cy="952774"/>
            <a:chOff x="11298880" y="3198881"/>
            <a:chExt cx="528220" cy="528220"/>
          </a:xfrm>
        </p:grpSpPr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7EC20B07-2082-1525-F73C-72C3AEFD7AEF}"/>
                </a:ext>
              </a:extLst>
            </p:cNvPr>
            <p:cNvSpPr/>
            <p:nvPr/>
          </p:nvSpPr>
          <p:spPr>
            <a:xfrm rot="2647120">
              <a:off x="11709901" y="3241598"/>
              <a:ext cx="89654" cy="5344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A6CB04-7F44-2656-B5C0-BA19CF4A55EF}"/>
                </a:ext>
              </a:extLst>
            </p:cNvPr>
            <p:cNvGrpSpPr/>
            <p:nvPr/>
          </p:nvGrpSpPr>
          <p:grpSpPr>
            <a:xfrm>
              <a:off x="11298880" y="3198881"/>
              <a:ext cx="528220" cy="528220"/>
              <a:chOff x="11298880" y="3198881"/>
              <a:chExt cx="528220" cy="52822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DE88159-7C0D-0ECA-4691-159E9F72B0C3}"/>
                  </a:ext>
                </a:extLst>
              </p:cNvPr>
              <p:cNvSpPr/>
              <p:nvPr/>
            </p:nvSpPr>
            <p:spPr>
              <a:xfrm>
                <a:off x="11623675" y="3327400"/>
                <a:ext cx="73025" cy="730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40" name="Graphic 39" descr="Rocket outline">
                <a:extLst>
                  <a:ext uri="{FF2B5EF4-FFF2-40B4-BE49-F238E27FC236}">
                    <a16:creationId xmlns:a16="http://schemas.microsoft.com/office/drawing/2014/main" id="{31D8AE9C-6DAE-18D0-4E11-D1847BFA3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1298880" y="3198881"/>
                <a:ext cx="528220" cy="528220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151E43-388D-1379-0C86-3B16B7D2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15559" y="4602158"/>
            <a:ext cx="952774" cy="952774"/>
            <a:chOff x="8712550" y="4007070"/>
            <a:chExt cx="528220" cy="5282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84B467-F2BC-E2CA-C1D8-58E2B8928DE0}"/>
                </a:ext>
              </a:extLst>
            </p:cNvPr>
            <p:cNvSpPr/>
            <p:nvPr/>
          </p:nvSpPr>
          <p:spPr>
            <a:xfrm>
              <a:off x="9051925" y="4200525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C8A76DE-D6B4-E7E8-9BFC-5047FA2FBC9E}"/>
                </a:ext>
              </a:extLst>
            </p:cNvPr>
            <p:cNvGrpSpPr/>
            <p:nvPr/>
          </p:nvGrpSpPr>
          <p:grpSpPr>
            <a:xfrm>
              <a:off x="8712550" y="4007070"/>
              <a:ext cx="528220" cy="528220"/>
              <a:chOff x="8712550" y="4007070"/>
              <a:chExt cx="528220" cy="52822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CB0088-71D9-B173-01F3-643D37EA15A1}"/>
                  </a:ext>
                </a:extLst>
              </p:cNvPr>
              <p:cNvSpPr/>
              <p:nvPr/>
            </p:nvSpPr>
            <p:spPr>
              <a:xfrm>
                <a:off x="8858250" y="4162425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35" name="Graphic 34" descr="Test Dummy outline">
                <a:extLst>
                  <a:ext uri="{FF2B5EF4-FFF2-40B4-BE49-F238E27FC236}">
                    <a16:creationId xmlns:a16="http://schemas.microsoft.com/office/drawing/2014/main" id="{FFF4E145-FBE6-1035-8727-3E5365516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712550" y="4007070"/>
                <a:ext cx="528220" cy="52822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9AD1300-26B6-4618-9923-C9763BEA8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7629" y="1323744"/>
            <a:ext cx="11401345" cy="4795500"/>
            <a:chOff x="177629" y="1323744"/>
            <a:chExt cx="11401345" cy="4795500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191DB388-8AE6-D27E-EE45-54AE4D407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77629" y="4491478"/>
              <a:ext cx="301769" cy="301769"/>
              <a:chOff x="177629" y="4485128"/>
              <a:chExt cx="301769" cy="301769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53DBD0A-368E-A0FF-F28C-D20A7ED52A21}"/>
                  </a:ext>
                </a:extLst>
              </p:cNvPr>
              <p:cNvSpPr/>
              <p:nvPr userDrawn="1"/>
            </p:nvSpPr>
            <p:spPr>
              <a:xfrm>
                <a:off x="177629" y="4485128"/>
                <a:ext cx="301769" cy="3017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AD83492-28D3-6EE9-3E89-83AFC92038C7}"/>
                  </a:ext>
                </a:extLst>
              </p:cNvPr>
              <p:cNvSpPr/>
              <p:nvPr userDrawn="1"/>
            </p:nvSpPr>
            <p:spPr>
              <a:xfrm>
                <a:off x="246567" y="4558634"/>
                <a:ext cx="165100" cy="1651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C9EDB943-E93A-7686-9CD5-D347DCEB1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3840437" y="1323744"/>
              <a:ext cx="301769" cy="301769"/>
              <a:chOff x="177629" y="4485128"/>
              <a:chExt cx="301769" cy="301769"/>
            </a:xfrm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05C43D67-C50C-4951-E374-5EB39BCFEE06}"/>
                  </a:ext>
                </a:extLst>
              </p:cNvPr>
              <p:cNvSpPr/>
              <p:nvPr userDrawn="1"/>
            </p:nvSpPr>
            <p:spPr>
              <a:xfrm>
                <a:off x="177629" y="4485128"/>
                <a:ext cx="301769" cy="3017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6F888DD-164A-602B-6C03-391875003382}"/>
                  </a:ext>
                </a:extLst>
              </p:cNvPr>
              <p:cNvSpPr/>
              <p:nvPr userDrawn="1"/>
            </p:nvSpPr>
            <p:spPr>
              <a:xfrm>
                <a:off x="246567" y="4558634"/>
                <a:ext cx="165100" cy="1651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A1398F04-4324-B068-362D-86BADA8CE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866228" y="5817475"/>
              <a:ext cx="301769" cy="301769"/>
              <a:chOff x="177629" y="4485128"/>
              <a:chExt cx="301769" cy="301769"/>
            </a:xfrm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64313864-DCAC-8C56-BC93-C2E9D7175F28}"/>
                  </a:ext>
                </a:extLst>
              </p:cNvPr>
              <p:cNvSpPr/>
              <p:nvPr userDrawn="1"/>
            </p:nvSpPr>
            <p:spPr>
              <a:xfrm>
                <a:off x="177629" y="4485128"/>
                <a:ext cx="301769" cy="3017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F2E03A96-264C-9B16-02A7-AB662FAF753B}"/>
                  </a:ext>
                </a:extLst>
              </p:cNvPr>
              <p:cNvSpPr/>
              <p:nvPr userDrawn="1"/>
            </p:nvSpPr>
            <p:spPr>
              <a:xfrm>
                <a:off x="246567" y="4558634"/>
                <a:ext cx="165100" cy="1651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58FF337-DCBF-E18A-612C-6FAC8AA7F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748446" y="2579010"/>
              <a:ext cx="301769" cy="301769"/>
              <a:chOff x="177629" y="4485128"/>
              <a:chExt cx="301769" cy="301769"/>
            </a:xfrm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C7C00316-C72E-9B3C-82C8-DC629EB6B01E}"/>
                  </a:ext>
                </a:extLst>
              </p:cNvPr>
              <p:cNvSpPr/>
              <p:nvPr userDrawn="1"/>
            </p:nvSpPr>
            <p:spPr>
              <a:xfrm>
                <a:off x="177629" y="4485128"/>
                <a:ext cx="301769" cy="3017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65D02F47-AFC8-498E-83E7-8CE50A21ABA7}"/>
                  </a:ext>
                </a:extLst>
              </p:cNvPr>
              <p:cNvSpPr/>
              <p:nvPr userDrawn="1"/>
            </p:nvSpPr>
            <p:spPr>
              <a:xfrm>
                <a:off x="246567" y="4558634"/>
                <a:ext cx="165100" cy="1651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625E5C35-EC87-4623-6A74-C2C555578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277205" y="1774315"/>
              <a:ext cx="301769" cy="301769"/>
              <a:chOff x="177629" y="4485128"/>
              <a:chExt cx="301769" cy="301769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83634796-B5E9-6A3D-F3ED-093E1E473DBD}"/>
                  </a:ext>
                </a:extLst>
              </p:cNvPr>
              <p:cNvSpPr/>
              <p:nvPr userDrawn="1"/>
            </p:nvSpPr>
            <p:spPr>
              <a:xfrm>
                <a:off x="177629" y="4485128"/>
                <a:ext cx="301769" cy="3017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61D37696-FE84-D547-9323-A142EB361F1D}"/>
                  </a:ext>
                </a:extLst>
              </p:cNvPr>
              <p:cNvSpPr/>
              <p:nvPr userDrawn="1"/>
            </p:nvSpPr>
            <p:spPr>
              <a:xfrm>
                <a:off x="246567" y="4558634"/>
                <a:ext cx="165100" cy="1651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51AF843-DA06-6016-4B8C-21A2FCEBD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35858" y="1807123"/>
              <a:ext cx="185620" cy="185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4B75F1-72BF-3E5E-0873-D2DD25B5C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84045" y="3210780"/>
              <a:ext cx="185620" cy="185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2889E39-C57E-12AE-4D30-32EFAA08F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93387" y="5819412"/>
              <a:ext cx="185620" cy="185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F5C2B1A-E152-E79C-52FC-D79C44C8D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051341" y="5849417"/>
              <a:ext cx="185620" cy="185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13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5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5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4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4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6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9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9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6AAC7-A722-483B-AB5F-5B28330AF00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AAD64-AD2A-4D89-AD82-D5AED653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4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523DE-EDF8-7788-695A-E0521C16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22370-0DB8-5539-AEC6-9071BC965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4232C-6D76-6C15-D0D8-571B17F09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5922D-4B2D-D14B-8924-B4E3CAEC1707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66FB3-8815-195E-129F-C39D2102E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B522-8A10-C705-5D29-761D9E944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CF0B-774C-A54F-947A-43C7FDD5D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A9236-66A0-F2CA-A6A8-A197D3127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7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ferl-my.sharepoint.com/:w:/r/personal/pedretalcarazc_rferl_org/_layouts/15/WopiFrame2.aspx?action=edit&amp;sourcedoc=%7B4CC54714-5305-468F-9FA4-D97BDBE03E79%7D&amp;wdOrigin=TEAMS-ELECTRON.null.bim&amp;wdExp=TEAMS-CONTROL&amp;wdhostclicktime=1693539450689&amp;web=1" TargetMode="External"/><Relationship Id="rId7" Type="http://schemas.openxmlformats.org/officeDocument/2006/relationships/image" Target="../media/image43.jpeg"/><Relationship Id="rId2" Type="http://schemas.openxmlformats.org/officeDocument/2006/relationships/hyperlink" Target="https://rferl.sharepoint.com/:w:/s/DigitalStrategy-ND-D/EbTSAN8Lh3pNgduFLIeDs-sBSmbN2aWHzwA4hdf2CN_EVg?e=6bhBV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ferl.sharepoint.com/:p:/s/DigitalStrategy-ND-D/EdxmyuuTZvZBuc1iRxV1lJ4B3Nb17PqCWPorei84KJ4M9w?e=PXoidf" TargetMode="External"/><Relationship Id="rId5" Type="http://schemas.openxmlformats.org/officeDocument/2006/relationships/hyperlink" Target="https://rferl.sharepoint.com/:w:/s/DigitalStrategy-ND-D/ERkdkW5XKNJLp36zzfAs8e4BniGPdq93zGaAj00v8MAChA?e=zEpH8k" TargetMode="External"/><Relationship Id="rId4" Type="http://schemas.openxmlformats.org/officeDocument/2006/relationships/hyperlink" Target="https://rferl-my.sharepoint.com/:w:/g/personal/pedretalcarazc_rferl_org/EaQQuqQdKWhKh_SqtPDBBBIBXB6LE7nAqpYyIOtdiSHKsQ?e=PQzLs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channel/19%3a54229bb6086546ef919b88e2d5748df6%40thread.tacv2/Podcasts?groupId=4e8039b4-be13-4c7f-9e8f-6243a5e3e68d&amp;tenantId=c668df98-8b26-46ca-a8dd-3362c691f780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ams.microsoft.com/l/channel/19%3a6cdf4dbb75524cd2b385a60a8279b55c%40thread.tacv2/Newsletters?groupId=4e8039b4-be13-4c7f-9e8f-6243a5e3e68d&amp;tenantId=c668df98-8b26-46ca-a8dd-3362c691f78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441F3-DC95-126E-165F-4FE306C4F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6100"/>
              <a:t>RFE/RL’s </a:t>
            </a:r>
            <a:br>
              <a:rPr lang="en-US" sz="6100"/>
            </a:br>
            <a:r>
              <a:rPr lang="en-US" sz="6100"/>
              <a:t>Podcast and Newsletter Playbooks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828C-8994-50FF-2EDD-EB5E8AE4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11" y="505168"/>
            <a:ext cx="6971270" cy="1325563"/>
          </a:xfrm>
        </p:spPr>
        <p:txBody>
          <a:bodyPr/>
          <a:lstStyle/>
          <a:p>
            <a:r>
              <a:rPr lang="en-US" b="1"/>
              <a:t>The Podcast playbook, first 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4BE1-8FA5-58A8-E037-0BA7BC43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214" y="1913972"/>
            <a:ext cx="67323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Product thinking tactics</a:t>
            </a:r>
          </a:p>
          <a:p>
            <a:r>
              <a:rPr lang="en-US" sz="3200"/>
              <a:t>Audio and video trailer new projects</a:t>
            </a:r>
          </a:p>
          <a:p>
            <a:r>
              <a:rPr lang="en-US" sz="3200"/>
              <a:t>Promotion before launching to encourage subscription</a:t>
            </a:r>
          </a:p>
          <a:p>
            <a:r>
              <a:rPr lang="en-US" sz="3200"/>
              <a:t>RSS improvements: sound quality and number of episodes</a:t>
            </a:r>
          </a:p>
        </p:txBody>
      </p:sp>
      <p:pic>
        <p:nvPicPr>
          <p:cNvPr id="4" name="Snapinsta.app_video_10000000_286981250627839_1069171349019577125_n">
            <a:hlinkClick r:id="" action="ppaction://media"/>
            <a:extLst>
              <a:ext uri="{FF2B5EF4-FFF2-40B4-BE49-F238E27FC236}">
                <a16:creationId xmlns:a16="http://schemas.microsoft.com/office/drawing/2014/main" id="{BCD5FA01-B3B5-A785-356F-6C22FB6C53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2964" y="288472"/>
            <a:ext cx="332558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74156-0046-39D6-425D-762F7AE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823" y="365125"/>
            <a:ext cx="5577438" cy="1899912"/>
          </a:xfrm>
        </p:spPr>
        <p:txBody>
          <a:bodyPr>
            <a:normAutofit/>
          </a:bodyPr>
          <a:lstStyle/>
          <a:p>
            <a:r>
              <a:rPr lang="en-US" sz="4000" b="1"/>
              <a:t>The Podcast Playbook, second edition</a:t>
            </a:r>
            <a:endParaRPr lang="en-US" sz="4000" b="1">
              <a:ea typeface="Calibri Light"/>
              <a:cs typeface="Calibri Light"/>
            </a:endParaRPr>
          </a:p>
        </p:txBody>
      </p:sp>
      <p:pic>
        <p:nvPicPr>
          <p:cNvPr id="7" name="Picture 6" descr="A cell phone and earphones on a table&#10;&#10;Description automatically generated">
            <a:extLst>
              <a:ext uri="{FF2B5EF4-FFF2-40B4-BE49-F238E27FC236}">
                <a16:creationId xmlns:a16="http://schemas.microsoft.com/office/drawing/2014/main" id="{DF7561C8-EDDC-B971-E3A0-5E6C70B61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23111" b="-1"/>
          <a:stretch/>
        </p:blipFill>
        <p:spPr>
          <a:xfrm>
            <a:off x="0" y="10"/>
            <a:ext cx="58232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8EF30-7533-0263-B355-F012AC1E5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745" y="2273891"/>
            <a:ext cx="5421593" cy="3742762"/>
          </a:xfrm>
        </p:spPr>
        <p:txBody>
          <a:bodyPr>
            <a:normAutofit/>
          </a:bodyPr>
          <a:lstStyle/>
          <a:p>
            <a:r>
              <a:rPr lang="en-US"/>
              <a:t>How to record outside the studio</a:t>
            </a:r>
          </a:p>
          <a:p>
            <a:r>
              <a:rPr lang="en-US"/>
              <a:t>How to publish your podcast on YouTube</a:t>
            </a:r>
          </a:p>
          <a:p>
            <a:r>
              <a:rPr lang="en-US"/>
              <a:t>Account governance: corporate emails on RSS and individual Apple podcast channels</a:t>
            </a:r>
          </a:p>
          <a:p>
            <a:r>
              <a:rPr lang="en-US"/>
              <a:t>CMS changes: serial and episodic</a:t>
            </a:r>
          </a:p>
        </p:txBody>
      </p:sp>
    </p:spTree>
    <p:extLst>
      <p:ext uri="{BB962C8B-B14F-4D97-AF65-F5344CB8AC3E}">
        <p14:creationId xmlns:p14="http://schemas.microsoft.com/office/powerpoint/2010/main" val="161900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5BE1-ADE2-A8EA-E3C8-78B71DB0C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696" y="736600"/>
            <a:ext cx="2202179" cy="4321884"/>
          </a:xfrm>
        </p:spPr>
        <p:txBody>
          <a:bodyPr>
            <a:normAutofit/>
          </a:bodyPr>
          <a:lstStyle/>
          <a:p>
            <a:r>
              <a:rPr lang="en-US" sz="4600" b="1"/>
              <a:t> New shows! </a:t>
            </a:r>
          </a:p>
        </p:txBody>
      </p:sp>
      <p:pic>
        <p:nvPicPr>
          <p:cNvPr id="5" name="Content Placeholder 4" descr="A bird flying over mountains&#10;&#10;Description automatically generated">
            <a:extLst>
              <a:ext uri="{FF2B5EF4-FFF2-40B4-BE49-F238E27FC236}">
                <a16:creationId xmlns:a16="http://schemas.microsoft.com/office/drawing/2014/main" id="{78041862-7242-508B-1209-2452DFF50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37" y="2451310"/>
            <a:ext cx="2221003" cy="2110740"/>
          </a:xfr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F591CF7F-2539-7A85-F151-2DB8FB1A3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4" y="4617165"/>
            <a:ext cx="2186940" cy="2034540"/>
          </a:xfrm>
          <a:prstGeom prst="rect">
            <a:avLst/>
          </a:prstGeom>
        </p:spPr>
      </p:pic>
      <p:pic>
        <p:nvPicPr>
          <p:cNvPr id="9" name="Picture 8" descr="A logo with a red and blue triangle&#10;&#10;Description automatically generated">
            <a:extLst>
              <a:ext uri="{FF2B5EF4-FFF2-40B4-BE49-F238E27FC236}">
                <a16:creationId xmlns:a16="http://schemas.microsoft.com/office/drawing/2014/main" id="{1FCC1AA0-931A-CB8F-D3A6-89F4E2B47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77" y="2423420"/>
            <a:ext cx="2183782" cy="2151430"/>
          </a:xfrm>
          <a:prstGeom prst="rect">
            <a:avLst/>
          </a:prstGeom>
        </p:spPr>
      </p:pic>
      <p:pic>
        <p:nvPicPr>
          <p:cNvPr id="11" name="Picture 10" descr="A dna strand with text&#10;&#10;Description automatically generated with medium confidence">
            <a:extLst>
              <a:ext uri="{FF2B5EF4-FFF2-40B4-BE49-F238E27FC236}">
                <a16:creationId xmlns:a16="http://schemas.microsoft.com/office/drawing/2014/main" id="{43A2E3BD-D4EB-4751-CC75-4F44E811B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91" y="328340"/>
            <a:ext cx="2202179" cy="2122100"/>
          </a:xfrm>
          <a:prstGeom prst="rect">
            <a:avLst/>
          </a:prstGeom>
        </p:spPr>
      </p:pic>
      <p:pic>
        <p:nvPicPr>
          <p:cNvPr id="13" name="Picture 12" descr="A notebook with a pen and a green background&#10;&#10;Description automatically generated">
            <a:extLst>
              <a:ext uri="{FF2B5EF4-FFF2-40B4-BE49-F238E27FC236}">
                <a16:creationId xmlns:a16="http://schemas.microsoft.com/office/drawing/2014/main" id="{AE966218-54D1-9C94-DC8C-B37978F4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9" y="2427281"/>
            <a:ext cx="2198714" cy="2151430"/>
          </a:xfrm>
          <a:prstGeom prst="rect">
            <a:avLst/>
          </a:prstGeom>
        </p:spPr>
      </p:pic>
      <p:pic>
        <p:nvPicPr>
          <p:cNvPr id="15" name="Picture 14" descr="A statue of a person holding a scale&#10;&#10;Description automatically generated">
            <a:extLst>
              <a:ext uri="{FF2B5EF4-FFF2-40B4-BE49-F238E27FC236}">
                <a16:creationId xmlns:a16="http://schemas.microsoft.com/office/drawing/2014/main" id="{248DC1E5-1A17-6DE0-A4AB-C023B8594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23" y="4534626"/>
            <a:ext cx="2221003" cy="2196862"/>
          </a:xfrm>
          <a:prstGeom prst="rect">
            <a:avLst/>
          </a:prstGeom>
        </p:spPr>
      </p:pic>
      <p:pic>
        <p:nvPicPr>
          <p:cNvPr id="17" name="Picture 16" descr="A logo of a coffee cup&#10;&#10;Description automatically generated">
            <a:extLst>
              <a:ext uri="{FF2B5EF4-FFF2-40B4-BE49-F238E27FC236}">
                <a16:creationId xmlns:a16="http://schemas.microsoft.com/office/drawing/2014/main" id="{0923A708-8361-AB63-E92F-74B0B7E98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80" y="227324"/>
            <a:ext cx="2209800" cy="2141220"/>
          </a:xfrm>
          <a:prstGeom prst="rect">
            <a:avLst/>
          </a:prstGeom>
        </p:spPr>
      </p:pic>
      <p:pic>
        <p:nvPicPr>
          <p:cNvPr id="19" name="Picture 18" descr="A person's face with a microphone and text&#10;&#10;Description automatically generated with medium confidence">
            <a:extLst>
              <a:ext uri="{FF2B5EF4-FFF2-40B4-BE49-F238E27FC236}">
                <a16:creationId xmlns:a16="http://schemas.microsoft.com/office/drawing/2014/main" id="{C0A5C3D2-00F7-5072-D259-34DEDDC5D0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51" y="4615770"/>
            <a:ext cx="2202180" cy="2095500"/>
          </a:xfrm>
          <a:prstGeom prst="rect">
            <a:avLst/>
          </a:prstGeom>
        </p:spPr>
      </p:pic>
      <p:pic>
        <p:nvPicPr>
          <p:cNvPr id="21" name="Picture 20" descr="A purple square with white text and a check mark&#10;&#10;Description automatically generated">
            <a:extLst>
              <a:ext uri="{FF2B5EF4-FFF2-40B4-BE49-F238E27FC236}">
                <a16:creationId xmlns:a16="http://schemas.microsoft.com/office/drawing/2014/main" id="{725C20D4-EED4-E8B6-D37E-ADD5E8D6D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" y="347339"/>
            <a:ext cx="2232660" cy="2049780"/>
          </a:xfrm>
          <a:prstGeom prst="rect">
            <a:avLst/>
          </a:prstGeom>
        </p:spPr>
      </p:pic>
      <p:pic>
        <p:nvPicPr>
          <p:cNvPr id="23" name="Picture 22" descr="A white rectangular fram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65252586-451C-605F-1F0F-E8378799D4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80" y="2425726"/>
            <a:ext cx="2244070" cy="2128792"/>
          </a:xfrm>
          <a:prstGeom prst="rect">
            <a:avLst/>
          </a:prstGeom>
        </p:spPr>
      </p:pic>
      <p:pic>
        <p:nvPicPr>
          <p:cNvPr id="25" name="Picture 24" descr="A box with a card in it&#10;&#10;Description automatically generated">
            <a:extLst>
              <a:ext uri="{FF2B5EF4-FFF2-40B4-BE49-F238E27FC236}">
                <a16:creationId xmlns:a16="http://schemas.microsoft.com/office/drawing/2014/main" id="{F56E71D0-6732-B17B-3F76-CEA6552A66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50" y="305060"/>
            <a:ext cx="2186940" cy="2118360"/>
          </a:xfrm>
          <a:prstGeom prst="rect">
            <a:avLst/>
          </a:prstGeom>
        </p:spPr>
      </p:pic>
      <p:pic>
        <p:nvPicPr>
          <p:cNvPr id="27" name="Picture 26" descr="A record player with a black disc&#10;&#10;Description automatically generated">
            <a:extLst>
              <a:ext uri="{FF2B5EF4-FFF2-40B4-BE49-F238E27FC236}">
                <a16:creationId xmlns:a16="http://schemas.microsoft.com/office/drawing/2014/main" id="{3B36306A-8B5D-D234-A457-E4136D2D6B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25" y="4476705"/>
            <a:ext cx="232410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8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D7200-6799-B888-22F4-23E544E65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014" y="1596273"/>
            <a:ext cx="4646332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Feedback is a gift!</a:t>
            </a:r>
          </a:p>
        </p:txBody>
      </p:sp>
      <p:pic>
        <p:nvPicPr>
          <p:cNvPr id="17" name="Content Placeholder 16" descr="A sticker on a pole&#10;&#10;Description automatically generated">
            <a:extLst>
              <a:ext uri="{FF2B5EF4-FFF2-40B4-BE49-F238E27FC236}">
                <a16:creationId xmlns:a16="http://schemas.microsoft.com/office/drawing/2014/main" id="{8B9236F9-2607-8C3A-ED3C-5BB277740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r="2" b="908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962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3294-5CF9-7935-951A-94BA5FB5B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i="1"/>
              <a:t>“If you don’t know where you are going, you might not get there” </a:t>
            </a:r>
          </a:p>
          <a:p>
            <a:pPr marL="0" indent="0">
              <a:buNone/>
            </a:pPr>
            <a:r>
              <a:rPr lang="en-US" sz="4000"/>
              <a:t>					</a:t>
            </a:r>
          </a:p>
          <a:p>
            <a:pPr marL="0" indent="0">
              <a:buNone/>
            </a:pPr>
            <a:r>
              <a:rPr lang="en-US" sz="3000"/>
              <a:t>				         Yogi Berra, American baseball </a:t>
            </a:r>
            <a:r>
              <a:rPr lang="en-US" sz="3000" b="0" i="0">
                <a:effectLst/>
              </a:rPr>
              <a:t>catcher </a:t>
            </a:r>
            <a:endParaRPr lang="en-US" sz="3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75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6838-B3C9-2BAA-4F0E-4A221BF4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Building relationships and trust</a:t>
            </a:r>
          </a:p>
        </p:txBody>
      </p:sp>
      <p:pic>
        <p:nvPicPr>
          <p:cNvPr id="5" name="Content Placeholder 4" descr="A diagram of a funnel&#10;&#10;Description automatically generated">
            <a:extLst>
              <a:ext uri="{FF2B5EF4-FFF2-40B4-BE49-F238E27FC236}">
                <a16:creationId xmlns:a16="http://schemas.microsoft.com/office/drawing/2014/main" id="{60941E4E-5B94-7A95-B8DE-C36737736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76" y="1690688"/>
            <a:ext cx="8315761" cy="4351338"/>
          </a:xfrm>
        </p:spPr>
      </p:pic>
    </p:spTree>
    <p:extLst>
      <p:ext uri="{BB962C8B-B14F-4D97-AF65-F5344CB8AC3E}">
        <p14:creationId xmlns:p14="http://schemas.microsoft.com/office/powerpoint/2010/main" val="2134885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FE0D-C3F9-F1F0-E0D1-610E8F74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How to measure success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4BD72-0D57-E2FA-DE36-A94386BE0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42983"/>
            <a:ext cx="5157787" cy="462091"/>
          </a:xfrm>
        </p:spPr>
        <p:txBody>
          <a:bodyPr/>
          <a:lstStyle/>
          <a:p>
            <a:pPr algn="ctr"/>
            <a:r>
              <a:rPr lang="en-US"/>
              <a:t>Podcast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C5FFF-A7DC-93E4-3153-7E3911FF7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521170"/>
            <a:ext cx="5025553" cy="3684588"/>
          </a:xfrm>
        </p:spPr>
        <p:txBody>
          <a:bodyPr>
            <a:normAutofit/>
          </a:bodyPr>
          <a:lstStyle/>
          <a:p>
            <a:r>
              <a:rPr lang="en-GB" sz="2000">
                <a:ea typeface="+mn-lt"/>
                <a:cs typeface="+mn-lt"/>
              </a:rPr>
              <a:t>Average time played (Engagement)</a:t>
            </a:r>
            <a:endParaRPr lang="en-US" sz="2000">
              <a:cs typeface="Calibri"/>
            </a:endParaRPr>
          </a:p>
          <a:p>
            <a:pPr lvl="1"/>
            <a:r>
              <a:rPr lang="en-GB" sz="2000">
                <a:ea typeface="+mn-lt"/>
                <a:cs typeface="+mn-lt"/>
              </a:rPr>
              <a:t>≥ 40% of the episode</a:t>
            </a:r>
            <a:endParaRPr lang="en-GB" sz="2000">
              <a:cs typeface="Calibri" panose="020F0502020204030204"/>
            </a:endParaRPr>
          </a:p>
          <a:p>
            <a:r>
              <a:rPr lang="en-GB" sz="2000">
                <a:ea typeface="+mn-lt"/>
                <a:cs typeface="+mn-lt"/>
              </a:rPr>
              <a:t>Plays per episode in a 30-day period (Impact)</a:t>
            </a:r>
          </a:p>
          <a:p>
            <a:pPr lvl="1"/>
            <a:r>
              <a:rPr lang="en-GB" sz="2000">
                <a:ea typeface="+mn-lt"/>
                <a:cs typeface="+mn-lt"/>
              </a:rPr>
              <a:t>1,000 = considered the minimum average for monetization</a:t>
            </a:r>
          </a:p>
          <a:p>
            <a:r>
              <a:rPr lang="en-GB" sz="2000">
                <a:ea typeface="+mn-lt"/>
                <a:cs typeface="+mn-lt"/>
              </a:rPr>
              <a:t>Subscribers/followers (Loyalty)</a:t>
            </a:r>
          </a:p>
          <a:p>
            <a:pPr lvl="1"/>
            <a:r>
              <a:rPr lang="en-GB" sz="2000">
                <a:ea typeface="+mn-lt"/>
                <a:cs typeface="+mn-lt"/>
              </a:rPr>
              <a:t>Total number should grow consistently</a:t>
            </a:r>
            <a:endParaRPr lang="en-GB" sz="2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E175E-530F-89DA-7BDB-39C04308C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Newsletters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B28FE-0B1D-2FC4-6233-B54993608D4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sz="2000">
                <a:ea typeface="Tahoma"/>
                <a:cs typeface="Calibri"/>
              </a:rPr>
              <a:t>Subscribers</a:t>
            </a:r>
          </a:p>
          <a:p>
            <a:r>
              <a:rPr lang="en-GB" sz="2000">
                <a:ea typeface="Tahoma"/>
                <a:cs typeface="Calibri"/>
              </a:rPr>
              <a:t>Open rate</a:t>
            </a:r>
          </a:p>
          <a:p>
            <a:r>
              <a:rPr lang="en-GB" sz="2000">
                <a:ea typeface="Tahoma"/>
                <a:cs typeface="Calibri"/>
              </a:rPr>
              <a:t>Click rate</a:t>
            </a:r>
          </a:p>
          <a:p>
            <a:r>
              <a:rPr lang="en-GB" sz="2000">
                <a:ea typeface="Tahoma"/>
                <a:cs typeface="Calibri"/>
              </a:rPr>
              <a:t>Engagement by segment </a:t>
            </a:r>
          </a:p>
          <a:p>
            <a:pPr lvl="1"/>
            <a:r>
              <a:rPr lang="en-GB" sz="2000">
                <a:ea typeface="Tahoma"/>
                <a:cs typeface="Calibri"/>
              </a:rPr>
              <a:t>e.g. # of subscribers who open 50% of mails</a:t>
            </a:r>
          </a:p>
          <a:p>
            <a:r>
              <a:rPr lang="en-GB" sz="2000">
                <a:ea typeface="Tahoma"/>
                <a:cs typeface="Calibri"/>
              </a:rPr>
              <a:t>Sign-ups as a % of web traffic</a:t>
            </a:r>
          </a:p>
          <a:p>
            <a:r>
              <a:rPr lang="en-GB" sz="2000">
                <a:ea typeface="Tahoma"/>
                <a:cs typeface="Calibri"/>
              </a:rPr>
              <a:t>Feedback and surveys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92C98-39BA-7412-5056-29824BE0D366}"/>
              </a:ext>
            </a:extLst>
          </p:cNvPr>
          <p:cNvSpPr txBox="1"/>
          <p:nvPr/>
        </p:nvSpPr>
        <p:spPr>
          <a:xfrm>
            <a:off x="850027" y="1331582"/>
            <a:ext cx="10408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ea typeface="Tahoma"/>
                <a:cs typeface="Calibri"/>
              </a:rPr>
              <a:t>Define metrics based on your goals, not the other way round</a:t>
            </a:r>
          </a:p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70AFDC-3EDA-7329-91F3-903B43FFFA0D}"/>
              </a:ext>
            </a:extLst>
          </p:cNvPr>
          <p:cNvCxnSpPr>
            <a:cxnSpLocks/>
          </p:cNvCxnSpPr>
          <p:nvPr/>
        </p:nvCxnSpPr>
        <p:spPr>
          <a:xfrm>
            <a:off x="5935890" y="2099376"/>
            <a:ext cx="0" cy="384010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71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B6C1E8-1601-3966-BE4C-9DB4196E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we are doing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2C044-09EC-3D7D-FB73-C1F35B49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6434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sz="2800" dirty="0">
                <a:latin typeface="Arial"/>
                <a:ea typeface="Tahoma"/>
                <a:cs typeface="Arial"/>
              </a:rPr>
              <a:t>Developing effective cross-promotion strategies</a:t>
            </a:r>
            <a:endParaRPr lang="en-US" sz="2800" b="1" dirty="0">
              <a:latin typeface="Arial"/>
              <a:ea typeface="Tahoma" panose="020B0604030504040204" pitchFamily="34" charset="0"/>
              <a:cs typeface="Arial"/>
            </a:endParaRPr>
          </a:p>
          <a:p>
            <a:pPr marL="0" indent="0">
              <a:buNone/>
            </a:pPr>
            <a:r>
              <a:rPr lang="en-US" sz="2800" b="1" dirty="0">
                <a:latin typeface="Tahoma"/>
                <a:ea typeface="Tahoma"/>
                <a:cs typeface="Tahoma"/>
              </a:rPr>
              <a:t>Podcast</a:t>
            </a:r>
          </a:p>
          <a:p>
            <a:r>
              <a:rPr lang="en-US" sz="2800" dirty="0">
                <a:latin typeface="Tahoma"/>
                <a:ea typeface="Tahoma"/>
                <a:cs typeface="Tahoma"/>
              </a:rPr>
              <a:t>Apple podcast channels for all Services</a:t>
            </a:r>
          </a:p>
          <a:p>
            <a:r>
              <a:rPr lang="en-US" sz="28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Account governance</a:t>
            </a:r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and access to metrics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/>
                <a:ea typeface="Tahoma"/>
                <a:cs typeface="Tahoma"/>
              </a:rPr>
              <a:t>Experimenting with Spotify engagement tools</a:t>
            </a:r>
          </a:p>
          <a:p>
            <a:r>
              <a:rPr lang="en-US" sz="2800" dirty="0">
                <a:latin typeface="Tahoma"/>
                <a:ea typeface="Tahoma"/>
                <a:cs typeface="Tahoma"/>
              </a:rPr>
              <a:t>RSS tracking system for better metrics and see the big picture</a:t>
            </a:r>
          </a:p>
          <a:p>
            <a:pPr marL="0" indent="0">
              <a:buNone/>
            </a:pPr>
            <a:r>
              <a:rPr lang="en-US" b="1" dirty="0">
                <a:latin typeface="Tahoma"/>
                <a:ea typeface="Tahoma"/>
                <a:cs typeface="Tahoma"/>
              </a:rPr>
              <a:t>Newsletters</a:t>
            </a:r>
          </a:p>
          <a:p>
            <a:r>
              <a:rPr lang="en-GB" sz="2800" dirty="0">
                <a:latin typeface="Tahoma"/>
                <a:ea typeface="Tahoma"/>
                <a:cs typeface="Calibri"/>
              </a:rPr>
              <a:t>Enhancing welcome emails</a:t>
            </a:r>
            <a:endParaRPr lang="en-GB" sz="2800" dirty="0">
              <a:latin typeface="Tahoma"/>
              <a:ea typeface="Tahoma"/>
              <a:cs typeface="Tahoma"/>
            </a:endParaRPr>
          </a:p>
          <a:p>
            <a:r>
              <a:rPr lang="en-GB" sz="2800" dirty="0">
                <a:latin typeface="Tahoma"/>
                <a:ea typeface="Tahoma"/>
                <a:cs typeface="Tahoma"/>
              </a:rPr>
              <a:t>Rethinking sign-up boxes and registration pages</a:t>
            </a:r>
          </a:p>
          <a:p>
            <a:r>
              <a:rPr lang="en-GB" sz="2800" dirty="0">
                <a:latin typeface="Tahoma"/>
                <a:ea typeface="Tahoma"/>
                <a:cs typeface="+mn-lt"/>
              </a:rPr>
              <a:t>Knowing</a:t>
            </a:r>
            <a:r>
              <a:rPr lang="en-GB" sz="2800" dirty="0">
                <a:latin typeface="Tahoma"/>
                <a:ea typeface="Tahoma"/>
                <a:cs typeface="Calibri"/>
              </a:rPr>
              <a:t> our subscribers better: On-boarding,</a:t>
            </a:r>
            <a:r>
              <a:rPr lang="en-GB" sz="2800" dirty="0">
                <a:latin typeface="Tahoma"/>
                <a:ea typeface="Tahoma"/>
                <a:cs typeface="+mn-lt"/>
              </a:rPr>
              <a:t> </a:t>
            </a:r>
            <a:r>
              <a:rPr lang="en-GB" sz="2800" dirty="0">
                <a:latin typeface="Tahoma"/>
                <a:ea typeface="+mn-lt"/>
                <a:cs typeface="+mn-lt"/>
              </a:rPr>
              <a:t>off-boarding </a:t>
            </a:r>
            <a:r>
              <a:rPr lang="en-GB" sz="2800" dirty="0">
                <a:latin typeface="Tahoma"/>
                <a:ea typeface="Tahoma"/>
                <a:cs typeface="+mn-lt"/>
              </a:rPr>
              <a:t>and</a:t>
            </a:r>
            <a:r>
              <a:rPr lang="en-GB" sz="2800" dirty="0">
                <a:latin typeface="Tahoma"/>
                <a:ea typeface="Tahoma"/>
                <a:cs typeface="Calibri"/>
              </a:rPr>
              <a:t> post-launch surveys</a:t>
            </a:r>
          </a:p>
          <a:p>
            <a:r>
              <a:rPr lang="en-GB" sz="2800" dirty="0">
                <a:latin typeface="Tahoma"/>
                <a:ea typeface="Tahoma"/>
                <a:cs typeface="Calibri"/>
              </a:rPr>
              <a:t>Introduce A/B testing and other techniques</a:t>
            </a:r>
          </a:p>
          <a:p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4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EB08-D1DA-9599-CA08-5994000D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968" y="188941"/>
            <a:ext cx="5219307" cy="1616203"/>
          </a:xfrm>
        </p:spPr>
        <p:txBody>
          <a:bodyPr anchor="b">
            <a:normAutofit/>
          </a:bodyPr>
          <a:lstStyle/>
          <a:p>
            <a:r>
              <a:rPr lang="en-US" sz="5000" b="1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84C83-44BA-B327-232C-33258E15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1923876"/>
            <a:ext cx="5219307" cy="3537410"/>
          </a:xfrm>
        </p:spPr>
        <p:txBody>
          <a:bodyPr anchor="t">
            <a:noAutofit/>
          </a:bodyPr>
          <a:lstStyle/>
          <a:p>
            <a:r>
              <a:rPr lang="en-US" sz="3000" dirty="0">
                <a:hlinkClick r:id="rId2"/>
              </a:rPr>
              <a:t>The Podcast Playbook</a:t>
            </a:r>
            <a:r>
              <a:rPr lang="en-US" sz="3000" dirty="0"/>
              <a:t> (second edition)</a:t>
            </a:r>
          </a:p>
          <a:p>
            <a:r>
              <a:rPr lang="en-US" sz="3000" dirty="0">
                <a:hlinkClick r:id="rId3"/>
              </a:rPr>
              <a:t>The Podcast Process</a:t>
            </a:r>
            <a:endParaRPr lang="en-US" sz="3000" dirty="0">
              <a:cs typeface="Calibri"/>
              <a:hlinkClick r:id="rId3"/>
            </a:endParaRPr>
          </a:p>
          <a:p>
            <a:r>
              <a:rPr lang="en-US" sz="3000" dirty="0">
                <a:hlinkClick r:id="rId4"/>
              </a:rPr>
              <a:t>Podcast brainstorming questionnaire</a:t>
            </a:r>
            <a:endParaRPr lang="en-US" sz="3000" dirty="0">
              <a:cs typeface="Calibri"/>
            </a:endParaRPr>
          </a:p>
          <a:p>
            <a:r>
              <a:rPr lang="en-US" sz="3000" dirty="0">
                <a:hlinkClick r:id="rId5"/>
              </a:rPr>
              <a:t>The Newsletter Playbook</a:t>
            </a:r>
            <a:endParaRPr lang="en-US" sz="3000" dirty="0">
              <a:cs typeface="Calibri"/>
            </a:endParaRPr>
          </a:p>
          <a:p>
            <a:r>
              <a:rPr lang="en-US" sz="3000" dirty="0">
                <a:hlinkClick r:id="rId6"/>
              </a:rPr>
              <a:t>Newsletter brainstorming templates</a:t>
            </a:r>
            <a:endParaRPr lang="en-US" sz="3000" dirty="0">
              <a:cs typeface="Calibri"/>
            </a:endParaRPr>
          </a:p>
        </p:txBody>
      </p:sp>
      <p:pic>
        <p:nvPicPr>
          <p:cNvPr id="4" name="Picture 4" descr="A cell phone with a screen showing a message&#10;&#10;Description automatically generated">
            <a:extLst>
              <a:ext uri="{FF2B5EF4-FFF2-40B4-BE49-F238E27FC236}">
                <a16:creationId xmlns:a16="http://schemas.microsoft.com/office/drawing/2014/main" id="{B1663870-C624-205A-626A-64CBD68FE6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59" t="12429" r="35968" b="9604"/>
          <a:stretch/>
        </p:blipFill>
        <p:spPr>
          <a:xfrm>
            <a:off x="7824555" y="787114"/>
            <a:ext cx="2640391" cy="52837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036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AAC8-2003-F5E1-2ED9-4F80CA35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start of a journey</a:t>
            </a:r>
          </a:p>
        </p:txBody>
      </p:sp>
      <p:pic>
        <p:nvPicPr>
          <p:cNvPr id="5" name="Content Placeholder 4" descr="A road with mountains in the background&#10;&#10;Description automatically generated">
            <a:extLst>
              <a:ext uri="{FF2B5EF4-FFF2-40B4-BE49-F238E27FC236}">
                <a16:creationId xmlns:a16="http://schemas.microsoft.com/office/drawing/2014/main" id="{7A723DDB-51B0-EC45-FFB9-59008B4E2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87" y="523421"/>
            <a:ext cx="4548017" cy="52439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7455C-ABD5-5414-8B3B-B3F181322684}"/>
              </a:ext>
            </a:extLst>
          </p:cNvPr>
          <p:cNvSpPr txBox="1"/>
          <p:nvPr/>
        </p:nvSpPr>
        <p:spPr>
          <a:xfrm>
            <a:off x="766119" y="1443841"/>
            <a:ext cx="6231184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ea typeface="Tahoma"/>
                <a:cs typeface="Arial"/>
              </a:rPr>
              <a:t>Ongoing process: Review, iterate and evolve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ea typeface="+mn-lt"/>
                <a:cs typeface="+mn-lt"/>
              </a:rPr>
              <a:t>Office hours: every Wednesday 11-13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cs typeface="Calibri"/>
              </a:rPr>
              <a:t>Let's continue the conversation on Teams: </a:t>
            </a: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hlinkClick r:id="rId3"/>
              </a:rPr>
              <a:t>Podcast channel</a:t>
            </a:r>
            <a:r>
              <a:rPr lang="en-US" sz="3000" dirty="0"/>
              <a:t> </a:t>
            </a:r>
            <a:endParaRPr lang="en-US" sz="3000" dirty="0"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hlinkClick r:id="rId4"/>
              </a:rPr>
              <a:t>Newsletter channel</a:t>
            </a:r>
            <a:endParaRPr lang="en-US" sz="3000" dirty="0">
              <a:cs typeface="Calibri"/>
              <a:hlinkClick r:id="rId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cs typeface="Calibri"/>
              </a:rPr>
              <a:t>Contact Carla </a:t>
            </a:r>
            <a:r>
              <a:rPr lang="en-US" sz="3000" dirty="0" err="1">
                <a:cs typeface="Calibri"/>
              </a:rPr>
              <a:t>Pedret</a:t>
            </a:r>
            <a:r>
              <a:rPr lang="en-US" sz="3000" dirty="0">
                <a:cs typeface="Calibri"/>
              </a:rPr>
              <a:t>, email or teams</a:t>
            </a:r>
          </a:p>
        </p:txBody>
      </p:sp>
    </p:spTree>
    <p:extLst>
      <p:ext uri="{BB962C8B-B14F-4D97-AF65-F5344CB8AC3E}">
        <p14:creationId xmlns:p14="http://schemas.microsoft.com/office/powerpoint/2010/main" val="383767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E60F0F-CA3B-4897-16FD-EC4A1C4F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3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How many of you…</a:t>
            </a:r>
          </a:p>
        </p:txBody>
      </p:sp>
      <p:pic>
        <p:nvPicPr>
          <p:cNvPr id="12" name="Content Placeholder 11" descr="Woman with long hair standing in train, holding metal pole, wearing headphones, holding and looking down at cellphone">
            <a:extLst>
              <a:ext uri="{FF2B5EF4-FFF2-40B4-BE49-F238E27FC236}">
                <a16:creationId xmlns:a16="http://schemas.microsoft.com/office/drawing/2014/main" id="{13650E52-ADAC-F29D-58FD-62B894D5D8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3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Content Placeholder 15" descr="A person holding a cellphone&#10;&#10;Description automatically generated">
            <a:extLst>
              <a:ext uri="{FF2B5EF4-FFF2-40B4-BE49-F238E27FC236}">
                <a16:creationId xmlns:a16="http://schemas.microsoft.com/office/drawing/2014/main" id="{1FE103CC-A242-E7CF-0C6A-A159FFC363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3" b="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hand holding a black card with white text&#10;&#10;Description automatically generated">
            <a:extLst>
              <a:ext uri="{FF2B5EF4-FFF2-40B4-BE49-F238E27FC236}">
                <a16:creationId xmlns:a16="http://schemas.microsoft.com/office/drawing/2014/main" id="{7C6A60E8-9767-13C8-1930-98C7C7983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1" r="1" b="18644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78738E-F2CC-85AE-F3DF-CAE937B5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33722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information on a white background&#10;&#10;Description automatically generated">
            <a:extLst>
              <a:ext uri="{FF2B5EF4-FFF2-40B4-BE49-F238E27FC236}">
                <a16:creationId xmlns:a16="http://schemas.microsoft.com/office/drawing/2014/main" id="{C8D672F5-7F4E-BE83-0E72-3B92AD139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0" y="657225"/>
            <a:ext cx="10515606" cy="525780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AB90BC-F15C-9CDF-45BD-BEF6F86F55D6}"/>
              </a:ext>
            </a:extLst>
          </p:cNvPr>
          <p:cNvSpPr/>
          <p:nvPr/>
        </p:nvSpPr>
        <p:spPr>
          <a:xfrm>
            <a:off x="1853830" y="1436342"/>
            <a:ext cx="8088923" cy="9847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4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walking on a rope&#10;&#10;Description automatically generated">
            <a:extLst>
              <a:ext uri="{FF2B5EF4-FFF2-40B4-BE49-F238E27FC236}">
                <a16:creationId xmlns:a16="http://schemas.microsoft.com/office/drawing/2014/main" id="{1E65E060-11C6-3899-9E95-3CC9C84A4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3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29E3-DE6B-3478-D77D-76D42CD1F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4" y="2216394"/>
            <a:ext cx="107832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i="1"/>
              <a:t>“Ideas are easy; execution is everything”</a:t>
            </a:r>
          </a:p>
          <a:p>
            <a:pPr marL="0" indent="0">
              <a:buNone/>
            </a:pPr>
            <a:r>
              <a:rPr lang="en-US" sz="5000"/>
              <a:t>								</a:t>
            </a:r>
          </a:p>
          <a:p>
            <a:pPr marL="0" indent="0">
              <a:buNone/>
            </a:pPr>
            <a:r>
              <a:rPr lang="en-US" sz="4000"/>
              <a:t>			John </a:t>
            </a:r>
            <a:r>
              <a:rPr lang="en-US" sz="4000" err="1"/>
              <a:t>Doerr</a:t>
            </a:r>
            <a:r>
              <a:rPr lang="en-US" sz="4000"/>
              <a:t>, “Measure what matters” </a:t>
            </a:r>
          </a:p>
        </p:txBody>
      </p:sp>
    </p:spTree>
    <p:extLst>
      <p:ext uri="{BB962C8B-B14F-4D97-AF65-F5344CB8AC3E}">
        <p14:creationId xmlns:p14="http://schemas.microsoft.com/office/powerpoint/2010/main" val="260101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65ED-0B46-FDE8-0ECE-284A4882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0260"/>
          </a:xfrm>
        </p:spPr>
        <p:txBody>
          <a:bodyPr/>
          <a:lstStyle/>
          <a:p>
            <a:r>
              <a:rPr lang="en-US" b="1"/>
              <a:t>How these playbooks can help you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CF0B6-BC4B-D514-4D6A-A88B334C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23" y="1551355"/>
            <a:ext cx="10732477" cy="5027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Audience:</a:t>
            </a:r>
            <a:r>
              <a:rPr lang="en-US">
                <a:cs typeface="Calibri"/>
              </a:rPr>
              <a:t> Who is your audience? What are their needs, problems and dreams?</a:t>
            </a:r>
            <a:endParaRPr lang="en-US" b="1"/>
          </a:p>
          <a:p>
            <a:r>
              <a:rPr lang="en-US" b="1">
                <a:cs typeface="Calibri"/>
              </a:rPr>
              <a:t>Challenge yourself: </a:t>
            </a:r>
            <a:r>
              <a:rPr lang="en-US">
                <a:cs typeface="Calibri"/>
              </a:rPr>
              <a:t>Is your idea serving your audience (or is it a vanity idea?) </a:t>
            </a:r>
            <a:endParaRPr lang="en-US"/>
          </a:p>
          <a:p>
            <a:r>
              <a:rPr lang="en-US" b="1"/>
              <a:t>Value proposition:</a:t>
            </a:r>
            <a:r>
              <a:rPr lang="en-US"/>
              <a:t> Who are you? What feeling/s you want people to associate with you? </a:t>
            </a:r>
          </a:p>
          <a:p>
            <a:r>
              <a:rPr lang="en-US" b="1"/>
              <a:t>Mission:</a:t>
            </a:r>
            <a:r>
              <a:rPr lang="en-US"/>
              <a:t> what is your product trying to accomplish for your Service/Team</a:t>
            </a:r>
            <a:endParaRPr lang="en-US">
              <a:cs typeface="Calibri"/>
            </a:endParaRPr>
          </a:p>
          <a:p>
            <a:r>
              <a:rPr lang="en-US" b="1"/>
              <a:t>Competitors: </a:t>
            </a:r>
            <a:r>
              <a:rPr lang="en-US"/>
              <a:t>What sets you apart from your competitors? What are the gaps and opportunities in the market?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95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42C41-7DC5-ECB6-CCC5-6499886F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32374" cy="1325563"/>
          </a:xfrm>
        </p:spPr>
        <p:txBody>
          <a:bodyPr>
            <a:normAutofit/>
          </a:bodyPr>
          <a:lstStyle/>
          <a:p>
            <a:r>
              <a:rPr lang="en-US" b="1"/>
              <a:t>Understanding specificities</a:t>
            </a:r>
            <a:endParaRPr lang="en-US" b="1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DC351-A976-C60A-9401-1C121BC3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103"/>
            <a:ext cx="65266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r>
              <a:rPr lang="en-US"/>
              <a:t>Audience is proactive and makes a conscious choice (Subscribe here)</a:t>
            </a:r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Common challenge: discoverability</a:t>
            </a:r>
            <a:endParaRPr lang="en-US"/>
          </a:p>
          <a:p>
            <a:r>
              <a:rPr lang="en-US"/>
              <a:t>Consistency and commitment: building an audience takes time</a:t>
            </a:r>
            <a:endParaRPr lang="en-US">
              <a:cs typeface="Calibri"/>
            </a:endParaRPr>
          </a:p>
          <a:p>
            <a:r>
              <a:rPr lang="en-US"/>
              <a:t>Excellent products for building trust and loyalty</a:t>
            </a:r>
            <a:endParaRPr lang="en-US">
              <a:cs typeface="Calibri"/>
            </a:endParaRPr>
          </a:p>
          <a:p>
            <a:r>
              <a:rPr lang="en-US"/>
              <a:t>Difficult to block by censors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5" descr="A tablet with text and a picture of a person holding a x&#10;&#10;Description automatically generated">
            <a:extLst>
              <a:ext uri="{FF2B5EF4-FFF2-40B4-BE49-F238E27FC236}">
                <a16:creationId xmlns:a16="http://schemas.microsoft.com/office/drawing/2014/main" id="{D28959E4-B587-045C-F04F-5DB7ECA31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166" y="265733"/>
            <a:ext cx="2534680" cy="4574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6C2EA-87E8-AD5F-7C47-F6C0524AE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" r="5019" b="1113"/>
          <a:stretch/>
        </p:blipFill>
        <p:spPr>
          <a:xfrm>
            <a:off x="7663071" y="1198493"/>
            <a:ext cx="2355574" cy="48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6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 422">
            <a:extLst>
              <a:ext uri="{FF2B5EF4-FFF2-40B4-BE49-F238E27FC236}">
                <a16:creationId xmlns:a16="http://schemas.microsoft.com/office/drawing/2014/main" id="{414EFE50-FF99-FABF-A010-161B8968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861"/>
            <a:ext cx="10515600" cy="958251"/>
          </a:xfrm>
        </p:spPr>
        <p:txBody>
          <a:bodyPr/>
          <a:lstStyle/>
          <a:p>
            <a:r>
              <a:rPr lang="en-US"/>
              <a:t>Product process</a:t>
            </a:r>
          </a:p>
        </p:txBody>
      </p:sp>
      <p:sp>
        <p:nvSpPr>
          <p:cNvPr id="449" name="Text Placeholder 448">
            <a:extLst>
              <a:ext uri="{FF2B5EF4-FFF2-40B4-BE49-F238E27FC236}">
                <a16:creationId xmlns:a16="http://schemas.microsoft.com/office/drawing/2014/main" id="{F8223535-2AD1-7D72-581A-54347A082C7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79175" y="3754892"/>
            <a:ext cx="1627632" cy="1618488"/>
          </a:xfrm>
        </p:spPr>
        <p:txBody>
          <a:bodyPr>
            <a:normAutofit/>
          </a:bodyPr>
          <a:lstStyle/>
          <a:p>
            <a:r>
              <a:rPr lang="en-US"/>
              <a:t>audience</a:t>
            </a:r>
          </a:p>
        </p:txBody>
      </p:sp>
      <p:sp>
        <p:nvSpPr>
          <p:cNvPr id="1249" name="Text Placeholder 1248">
            <a:extLst>
              <a:ext uri="{FF2B5EF4-FFF2-40B4-BE49-F238E27FC236}">
                <a16:creationId xmlns:a16="http://schemas.microsoft.com/office/drawing/2014/main" id="{AE70B537-3583-6036-922A-BDE12841670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0035" y="3477320"/>
            <a:ext cx="630936" cy="630936"/>
          </a:xfrm>
        </p:spPr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32" name="Text Placeholder 431">
            <a:extLst>
              <a:ext uri="{FF2B5EF4-FFF2-40B4-BE49-F238E27FC236}">
                <a16:creationId xmlns:a16="http://schemas.microsoft.com/office/drawing/2014/main" id="{A59D6824-EDD9-1E08-FF16-30E5EF2F7B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8687" y="4305910"/>
            <a:ext cx="1468607" cy="481857"/>
          </a:xfrm>
        </p:spPr>
        <p:txBody>
          <a:bodyPr/>
          <a:lstStyle/>
          <a:p>
            <a:r>
              <a:rPr lang="en-US"/>
              <a:t>Research the needs, expectations, problems and dreams of your target audience </a:t>
            </a:r>
          </a:p>
        </p:txBody>
      </p:sp>
      <p:sp>
        <p:nvSpPr>
          <p:cNvPr id="448" name="Text Placeholder 447">
            <a:extLst>
              <a:ext uri="{FF2B5EF4-FFF2-40B4-BE49-F238E27FC236}">
                <a16:creationId xmlns:a16="http://schemas.microsoft.com/office/drawing/2014/main" id="{97983E19-F454-9DA0-8A8C-82409DFC43A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86839" y="1689617"/>
            <a:ext cx="1627632" cy="1618488"/>
          </a:xfrm>
        </p:spPr>
        <p:txBody>
          <a:bodyPr>
            <a:normAutofit/>
          </a:bodyPr>
          <a:lstStyle/>
          <a:p>
            <a:r>
              <a:rPr lang="en-US" sz="1600"/>
              <a:t>Value proposition</a:t>
            </a:r>
          </a:p>
        </p:txBody>
      </p:sp>
      <p:sp>
        <p:nvSpPr>
          <p:cNvPr id="424" name="Text Placeholder 423">
            <a:extLst>
              <a:ext uri="{FF2B5EF4-FFF2-40B4-BE49-F238E27FC236}">
                <a16:creationId xmlns:a16="http://schemas.microsoft.com/office/drawing/2014/main" id="{85B08D54-2BB3-E304-FA90-17C918C43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1949" y="2436240"/>
            <a:ext cx="1280160" cy="481857"/>
          </a:xfrm>
        </p:spPr>
        <p:txBody>
          <a:bodyPr/>
          <a:lstStyle/>
          <a:p>
            <a:r>
              <a:rPr lang="en-US"/>
              <a:t>What is exciting and different about your project?</a:t>
            </a:r>
          </a:p>
        </p:txBody>
      </p:sp>
      <p:sp>
        <p:nvSpPr>
          <p:cNvPr id="547" name="Text Placeholder 546">
            <a:extLst>
              <a:ext uri="{FF2B5EF4-FFF2-40B4-BE49-F238E27FC236}">
                <a16:creationId xmlns:a16="http://schemas.microsoft.com/office/drawing/2014/main" id="{D2184442-EA13-0E67-9EDC-9BBAF033EE6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80120" y="2964580"/>
            <a:ext cx="630936" cy="630936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455" name="Text Placeholder 454">
            <a:extLst>
              <a:ext uri="{FF2B5EF4-FFF2-40B4-BE49-F238E27FC236}">
                <a16:creationId xmlns:a16="http://schemas.microsoft.com/office/drawing/2014/main" id="{127A9CA1-AAEC-65CC-4E3C-E06EF334D82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159315" y="2413336"/>
            <a:ext cx="1627632" cy="1618488"/>
          </a:xfrm>
        </p:spPr>
        <p:txBody>
          <a:bodyPr>
            <a:normAutofit/>
          </a:bodyPr>
          <a:lstStyle/>
          <a:p>
            <a:r>
              <a:rPr lang="en-US" sz="1600"/>
              <a:t>Measure success</a:t>
            </a:r>
          </a:p>
        </p:txBody>
      </p:sp>
      <p:sp>
        <p:nvSpPr>
          <p:cNvPr id="548" name="Text Placeholder 547">
            <a:extLst>
              <a:ext uri="{FF2B5EF4-FFF2-40B4-BE49-F238E27FC236}">
                <a16:creationId xmlns:a16="http://schemas.microsoft.com/office/drawing/2014/main" id="{F8E3B12C-3922-AD32-61E9-4C3397A39BF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450164" y="2104356"/>
            <a:ext cx="630936" cy="630936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426" name="Text Placeholder 425">
            <a:extLst>
              <a:ext uri="{FF2B5EF4-FFF2-40B4-BE49-F238E27FC236}">
                <a16:creationId xmlns:a16="http://schemas.microsoft.com/office/drawing/2014/main" id="{3255E061-CD05-6465-5193-DF5B69237B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8245" y="3172008"/>
            <a:ext cx="1277962" cy="475432"/>
          </a:xfrm>
        </p:spPr>
        <p:txBody>
          <a:bodyPr/>
          <a:lstStyle/>
          <a:p>
            <a:r>
              <a:rPr lang="en-US"/>
              <a:t>Define KPIs to measure what success looks like</a:t>
            </a:r>
          </a:p>
        </p:txBody>
      </p:sp>
      <p:sp>
        <p:nvSpPr>
          <p:cNvPr id="450" name="Text Placeholder 449">
            <a:extLst>
              <a:ext uri="{FF2B5EF4-FFF2-40B4-BE49-F238E27FC236}">
                <a16:creationId xmlns:a16="http://schemas.microsoft.com/office/drawing/2014/main" id="{250E8555-6621-08B8-1BB7-03D294D5EB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759086" y="4822361"/>
            <a:ext cx="1627632" cy="1618488"/>
          </a:xfrm>
        </p:spPr>
        <p:txBody>
          <a:bodyPr>
            <a:normAutofit/>
          </a:bodyPr>
          <a:lstStyle/>
          <a:p>
            <a:r>
              <a:rPr lang="en-US"/>
              <a:t>Plan</a:t>
            </a:r>
          </a:p>
          <a:p>
            <a:endParaRPr lang="en-US"/>
          </a:p>
        </p:txBody>
      </p:sp>
      <p:sp>
        <p:nvSpPr>
          <p:cNvPr id="550" name="Text Placeholder 549">
            <a:extLst>
              <a:ext uri="{FF2B5EF4-FFF2-40B4-BE49-F238E27FC236}">
                <a16:creationId xmlns:a16="http://schemas.microsoft.com/office/drawing/2014/main" id="{98ECCB3C-24BA-24F3-CB71-FB1E5D1E516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070799" y="4546839"/>
            <a:ext cx="630936" cy="630936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434" name="Text Placeholder 433">
            <a:extLst>
              <a:ext uri="{FF2B5EF4-FFF2-40B4-BE49-F238E27FC236}">
                <a16:creationId xmlns:a16="http://schemas.microsoft.com/office/drawing/2014/main" id="{510E9D33-8D6D-0ED3-7D69-91CA64202FC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55508" y="5369722"/>
            <a:ext cx="1203807" cy="481857"/>
          </a:xfrm>
        </p:spPr>
        <p:txBody>
          <a:bodyPr/>
          <a:lstStyle/>
          <a:p>
            <a:r>
              <a:rPr lang="en-US"/>
              <a:t>Production, distribution and contingency situations.</a:t>
            </a:r>
          </a:p>
        </p:txBody>
      </p:sp>
      <p:sp>
        <p:nvSpPr>
          <p:cNvPr id="451" name="Text Placeholder 450">
            <a:extLst>
              <a:ext uri="{FF2B5EF4-FFF2-40B4-BE49-F238E27FC236}">
                <a16:creationId xmlns:a16="http://schemas.microsoft.com/office/drawing/2014/main" id="{F025CDD8-85BF-F5AC-FF40-E8666D9F427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697529" y="4598571"/>
            <a:ext cx="1627632" cy="1618488"/>
          </a:xfrm>
        </p:spPr>
        <p:txBody>
          <a:bodyPr>
            <a:normAutofit/>
          </a:bodyPr>
          <a:lstStyle/>
          <a:p>
            <a:r>
              <a:rPr lang="en-US"/>
              <a:t>prototype </a:t>
            </a:r>
          </a:p>
        </p:txBody>
      </p:sp>
      <p:sp>
        <p:nvSpPr>
          <p:cNvPr id="436" name="Text Placeholder 435">
            <a:extLst>
              <a:ext uri="{FF2B5EF4-FFF2-40B4-BE49-F238E27FC236}">
                <a16:creationId xmlns:a16="http://schemas.microsoft.com/office/drawing/2014/main" id="{ECDD056F-1413-2462-A0CD-98720FB3F7E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40980" y="5109792"/>
            <a:ext cx="1348182" cy="481857"/>
          </a:xfrm>
        </p:spPr>
        <p:txBody>
          <a:bodyPr/>
          <a:lstStyle/>
          <a:p>
            <a:r>
              <a:rPr lang="en-US"/>
              <a:t>Prepare pilots and drafts, gather feedback and incorporate changes.</a:t>
            </a:r>
          </a:p>
        </p:txBody>
      </p:sp>
      <p:sp>
        <p:nvSpPr>
          <p:cNvPr id="554" name="Text Placeholder 553">
            <a:extLst>
              <a:ext uri="{FF2B5EF4-FFF2-40B4-BE49-F238E27FC236}">
                <a16:creationId xmlns:a16="http://schemas.microsoft.com/office/drawing/2014/main" id="{5843BEDA-693F-AD99-2079-2EE57968F3A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971098" y="5809913"/>
            <a:ext cx="630936" cy="630936"/>
          </a:xfrm>
        </p:spPr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454" name="Text Placeholder 453">
            <a:extLst>
              <a:ext uri="{FF2B5EF4-FFF2-40B4-BE49-F238E27FC236}">
                <a16:creationId xmlns:a16="http://schemas.microsoft.com/office/drawing/2014/main" id="{914EBE5C-A82E-85E2-D00E-B49C734C168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456687" y="1620863"/>
            <a:ext cx="1627632" cy="1618488"/>
          </a:xfrm>
        </p:spPr>
        <p:txBody>
          <a:bodyPr>
            <a:normAutofit/>
          </a:bodyPr>
          <a:lstStyle/>
          <a:p>
            <a:r>
              <a:rPr lang="en-US"/>
              <a:t>Launch</a:t>
            </a:r>
          </a:p>
        </p:txBody>
      </p:sp>
      <p:sp>
        <p:nvSpPr>
          <p:cNvPr id="428" name="Text Placeholder 427">
            <a:extLst>
              <a:ext uri="{FF2B5EF4-FFF2-40B4-BE49-F238E27FC236}">
                <a16:creationId xmlns:a16="http://schemas.microsoft.com/office/drawing/2014/main" id="{8C28BAFC-DA38-040F-A1BD-45E6D4EEA9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1548" y="2244785"/>
            <a:ext cx="1280160" cy="475432"/>
          </a:xfrm>
        </p:spPr>
        <p:txBody>
          <a:bodyPr/>
          <a:lstStyle/>
          <a:p>
            <a:r>
              <a:rPr lang="en-US"/>
              <a:t>You did it! This is just the beginning of an amazing journey! </a:t>
            </a:r>
          </a:p>
          <a:p>
            <a:endParaRPr lang="en-US"/>
          </a:p>
        </p:txBody>
      </p:sp>
      <p:sp>
        <p:nvSpPr>
          <p:cNvPr id="551" name="Text Placeholder 550">
            <a:extLst>
              <a:ext uri="{FF2B5EF4-FFF2-40B4-BE49-F238E27FC236}">
                <a16:creationId xmlns:a16="http://schemas.microsoft.com/office/drawing/2014/main" id="{30E73AE5-0710-2AB1-8DCE-CA5245083AA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748705" y="2909287"/>
            <a:ext cx="630936" cy="630936"/>
          </a:xfrm>
        </p:spPr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453" name="Text Placeholder 452">
            <a:extLst>
              <a:ext uri="{FF2B5EF4-FFF2-40B4-BE49-F238E27FC236}">
                <a16:creationId xmlns:a16="http://schemas.microsoft.com/office/drawing/2014/main" id="{794924A5-15E5-9821-B6E4-905CDF02A6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36399" y="4614369"/>
            <a:ext cx="1627632" cy="1618488"/>
          </a:xfrm>
        </p:spPr>
        <p:txBody>
          <a:bodyPr>
            <a:normAutofit/>
          </a:bodyPr>
          <a:lstStyle/>
          <a:p>
            <a:r>
              <a:rPr lang="en-US"/>
              <a:t>Review</a:t>
            </a:r>
          </a:p>
        </p:txBody>
      </p:sp>
      <p:sp>
        <p:nvSpPr>
          <p:cNvPr id="553" name="Text Placeholder 552">
            <a:extLst>
              <a:ext uri="{FF2B5EF4-FFF2-40B4-BE49-F238E27FC236}">
                <a16:creationId xmlns:a16="http://schemas.microsoft.com/office/drawing/2014/main" id="{29169562-83B8-6C25-69C0-6E3DBBFE9E0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79259" y="4328031"/>
            <a:ext cx="630936" cy="630936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438" name="Text Placeholder 437">
            <a:extLst>
              <a:ext uri="{FF2B5EF4-FFF2-40B4-BE49-F238E27FC236}">
                <a16:creationId xmlns:a16="http://schemas.microsoft.com/office/drawing/2014/main" id="{AEEEB8D6-DDE9-CA19-BDB4-86E0FCC1C3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16368" y="5232377"/>
            <a:ext cx="1378359" cy="481857"/>
          </a:xfrm>
        </p:spPr>
        <p:txBody>
          <a:bodyPr/>
          <a:lstStyle/>
          <a:p>
            <a:r>
              <a:rPr lang="en-US"/>
              <a:t>Review your KPIs and value proposition</a:t>
            </a:r>
          </a:p>
        </p:txBody>
      </p:sp>
      <p:sp>
        <p:nvSpPr>
          <p:cNvPr id="452" name="Text Placeholder 451">
            <a:extLst>
              <a:ext uri="{FF2B5EF4-FFF2-40B4-BE49-F238E27FC236}">
                <a16:creationId xmlns:a16="http://schemas.microsoft.com/office/drawing/2014/main" id="{10298A23-AB8E-CE2E-6ABF-8FC6E586FE5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442443" y="2600480"/>
            <a:ext cx="1627632" cy="1618488"/>
          </a:xfrm>
        </p:spPr>
        <p:txBody>
          <a:bodyPr>
            <a:normAutofit/>
          </a:bodyPr>
          <a:lstStyle/>
          <a:p>
            <a:r>
              <a:rPr lang="en-US"/>
              <a:t>iterate</a:t>
            </a:r>
          </a:p>
        </p:txBody>
      </p:sp>
      <p:sp>
        <p:nvSpPr>
          <p:cNvPr id="552" name="Text Placeholder 551">
            <a:extLst>
              <a:ext uri="{FF2B5EF4-FFF2-40B4-BE49-F238E27FC236}">
                <a16:creationId xmlns:a16="http://schemas.microsoft.com/office/drawing/2014/main" id="{4DA6FADD-6294-70A2-F994-C918BB4962D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752251" y="2307353"/>
            <a:ext cx="630936" cy="630936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430" name="Text Placeholder 429">
            <a:extLst>
              <a:ext uri="{FF2B5EF4-FFF2-40B4-BE49-F238E27FC236}">
                <a16:creationId xmlns:a16="http://schemas.microsoft.com/office/drawing/2014/main" id="{BFAD634C-E9B8-3EBD-78D1-B3C9AFB56A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09126" y="3233383"/>
            <a:ext cx="1280160" cy="475432"/>
          </a:xfrm>
        </p:spPr>
        <p:txBody>
          <a:bodyPr/>
          <a:lstStyle/>
          <a:p>
            <a:r>
              <a:rPr lang="en-US"/>
              <a:t>Make you idea evolved using data to validate your initial value proposition. </a:t>
            </a:r>
          </a:p>
        </p:txBody>
      </p:sp>
    </p:spTree>
    <p:extLst>
      <p:ext uri="{BB962C8B-B14F-4D97-AF65-F5344CB8AC3E}">
        <p14:creationId xmlns:p14="http://schemas.microsoft.com/office/powerpoint/2010/main" val="252673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A26E3-D2DE-979A-1DC2-0AF4923BB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5623B-AC2A-D911-94B6-F3E885085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product canvas&#10;&#10;Description automatically generated">
            <a:extLst>
              <a:ext uri="{FF2B5EF4-FFF2-40B4-BE49-F238E27FC236}">
                <a16:creationId xmlns:a16="http://schemas.microsoft.com/office/drawing/2014/main" id="{5A6B2124-A858-C1DB-F4EF-D3D318CCD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13" y="459137"/>
            <a:ext cx="10182980" cy="59440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501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9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6411192_Win32_SL_v6" id="{000B72E1-E192-44E9-B8F2-188AF3FE4191}" vid="{1634329A-3C4A-4D49-93C0-D3DA8557E5C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58B5F78F215A49966F3C0BBFAAAFAB" ma:contentTypeVersion="13" ma:contentTypeDescription="Create a new document." ma:contentTypeScope="" ma:versionID="b0dbf67f3bd161e8c93520cd10fbdaee">
  <xsd:schema xmlns:xsd="http://www.w3.org/2001/XMLSchema" xmlns:xs="http://www.w3.org/2001/XMLSchema" xmlns:p="http://schemas.microsoft.com/office/2006/metadata/properties" xmlns:ns2="b68cffae-9970-4e7a-95d5-7339dc52aff9" xmlns:ns3="1daf2a47-2d73-4b60-85bc-35859a567dce" targetNamespace="http://schemas.microsoft.com/office/2006/metadata/properties" ma:root="true" ma:fieldsID="44101d32b6067902733e41043cf7bd62" ns2:_="" ns3:_="">
    <xsd:import namespace="b68cffae-9970-4e7a-95d5-7339dc52aff9"/>
    <xsd:import namespace="1daf2a47-2d73-4b60-85bc-35859a567dc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8cffae-9970-4e7a-95d5-7339dc52aff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411d79b-573e-42b1-99fb-0fec2b4da4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f2a47-2d73-4b60-85bc-35859a567dc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15740ca-1795-4394-92b2-e00d8c5665f8}" ma:internalName="TaxCatchAll" ma:showField="CatchAllData" ma:web="1daf2a47-2d73-4b60-85bc-35859a567d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8cffae-9970-4e7a-95d5-7339dc52aff9">
      <Terms xmlns="http://schemas.microsoft.com/office/infopath/2007/PartnerControls"/>
    </lcf76f155ced4ddcb4097134ff3c332f>
    <TaxCatchAll xmlns="1daf2a47-2d73-4b60-85bc-35859a567dce" xsi:nil="true"/>
  </documentManagement>
</p:properties>
</file>

<file path=customXml/itemProps1.xml><?xml version="1.0" encoding="utf-8"?>
<ds:datastoreItem xmlns:ds="http://schemas.openxmlformats.org/officeDocument/2006/customXml" ds:itemID="{EEDF07E2-26E6-4FB4-90D0-74859E0DE7A6}"/>
</file>

<file path=customXml/itemProps2.xml><?xml version="1.0" encoding="utf-8"?>
<ds:datastoreItem xmlns:ds="http://schemas.openxmlformats.org/officeDocument/2006/customXml" ds:itemID="{887EBDCE-FBE9-41E3-B798-D48B968757FD}"/>
</file>

<file path=customXml/itemProps3.xml><?xml version="1.0" encoding="utf-8"?>
<ds:datastoreItem xmlns:ds="http://schemas.openxmlformats.org/officeDocument/2006/customXml" ds:itemID="{7490E5E5-841D-4D29-BFDD-125C4A28A9E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Office Theme</vt:lpstr>
      <vt:lpstr>RFE/RL’s  Podcast and Newsletter Playbooks</vt:lpstr>
      <vt:lpstr>How many of you…</vt:lpstr>
      <vt:lpstr>PowerPoint Presentation</vt:lpstr>
      <vt:lpstr>PowerPoint Presentation</vt:lpstr>
      <vt:lpstr>PowerPoint Presentation</vt:lpstr>
      <vt:lpstr>How these playbooks can help you</vt:lpstr>
      <vt:lpstr>Understanding specificities</vt:lpstr>
      <vt:lpstr>Product process</vt:lpstr>
      <vt:lpstr>PowerPoint Presentation</vt:lpstr>
      <vt:lpstr>The Podcast playbook, first edition</vt:lpstr>
      <vt:lpstr>The Podcast Playbook, second edition</vt:lpstr>
      <vt:lpstr> New shows! </vt:lpstr>
      <vt:lpstr>Feedback is a gift!</vt:lpstr>
      <vt:lpstr>PowerPoint Presentation</vt:lpstr>
      <vt:lpstr>Building relationships and trust</vt:lpstr>
      <vt:lpstr>How to measure success</vt:lpstr>
      <vt:lpstr>What we are doing</vt:lpstr>
      <vt:lpstr>Resources</vt:lpstr>
      <vt:lpstr>The start of a journey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Pedret Alcaraz</dc:creator>
  <cp:revision>26</cp:revision>
  <dcterms:created xsi:type="dcterms:W3CDTF">2023-08-20T15:10:39Z</dcterms:created>
  <dcterms:modified xsi:type="dcterms:W3CDTF">2023-09-02T07:47:24Z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0x010100B158B5F78F215A49966F3C0BBFAAAFAB</vt:lpwstr>
  </property>
</Properties>
</file>