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3"/>
  </p:notesMasterIdLst>
  <p:sldIdLst>
    <p:sldId id="278" r:id="rId5"/>
    <p:sldId id="301" r:id="rId6"/>
    <p:sldId id="280" r:id="rId7"/>
    <p:sldId id="302" r:id="rId8"/>
    <p:sldId id="305" r:id="rId9"/>
    <p:sldId id="311" r:id="rId10"/>
    <p:sldId id="308" r:id="rId11"/>
    <p:sldId id="314" r:id="rId12"/>
    <p:sldId id="319" r:id="rId13"/>
    <p:sldId id="316" r:id="rId14"/>
    <p:sldId id="294" r:id="rId15"/>
    <p:sldId id="312" r:id="rId16"/>
    <p:sldId id="313" r:id="rId17"/>
    <p:sldId id="317" r:id="rId18"/>
    <p:sldId id="299" r:id="rId19"/>
    <p:sldId id="318" r:id="rId20"/>
    <p:sldId id="320" r:id="rId21"/>
    <p:sldId id="292" r:id="rId22"/>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8C8C"/>
    <a:srgbClr val="9CC7CE"/>
    <a:srgbClr val="D4D593"/>
    <a:srgbClr val="4A8EF2"/>
    <a:srgbClr val="F5CDCE"/>
    <a:srgbClr val="9D90A0"/>
    <a:srgbClr val="AAC4E9"/>
    <a:srgbClr val="CDBE8A"/>
    <a:srgbClr val="202C8F"/>
    <a:srgbClr val="FD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67" autoAdjust="0"/>
  </p:normalViewPr>
  <p:slideViewPr>
    <p:cSldViewPr snapToGrid="0" snapToObjects="1">
      <p:cViewPr varScale="1">
        <p:scale>
          <a:sx n="56" d="100"/>
          <a:sy n="56" d="100"/>
        </p:scale>
        <p:origin x="1000" y="40"/>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11864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3937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Using Dashboards, we are able to track engagement and interactions. And engagement on </a:t>
            </a:r>
            <a:r>
              <a:rPr lang="en-US" dirty="0" err="1"/>
              <a:t>Emplifi</a:t>
            </a:r>
            <a:r>
              <a:rPr lang="en-US" dirty="0"/>
              <a:t> is defined as all the likes, all the comments, and all the saves received by your posts, and only the SHARES received by your reels. Unfortunately, we cannot identify the type of engagement you are receiving, though. Alternatively, we can also look at the interactions received by all of your posts, but this only includes likes and comments when it comes to the type of interactions. So it is pretty limited. </a:t>
            </a:r>
          </a:p>
        </p:txBody>
      </p:sp>
    </p:spTree>
    <p:extLst>
      <p:ext uri="{BB962C8B-B14F-4D97-AF65-F5344CB8AC3E}">
        <p14:creationId xmlns:p14="http://schemas.microsoft.com/office/powerpoint/2010/main" val="164828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Another option is the analytics tab, this way we can track engagement or interactions types but even that is limited. As it does not account for any interactions received by Reels. </a:t>
            </a:r>
          </a:p>
        </p:txBody>
      </p:sp>
    </p:spTree>
    <p:extLst>
      <p:ext uri="{BB962C8B-B14F-4D97-AF65-F5344CB8AC3E}">
        <p14:creationId xmlns:p14="http://schemas.microsoft.com/office/powerpoint/2010/main" val="294096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That’s why we mostly rely on the content hub, because we have all the insights for all types of engagement for all posts. Unfortunately, as a rule, we only have access to the shares received by reels, but of course, you can track shares for other posts in the analytics available to you on the native apps. So how do we do this, and how can you do it too? </a:t>
            </a:r>
          </a:p>
        </p:txBody>
      </p:sp>
    </p:spTree>
    <p:extLst>
      <p:ext uri="{BB962C8B-B14F-4D97-AF65-F5344CB8AC3E}">
        <p14:creationId xmlns:p14="http://schemas.microsoft.com/office/powerpoint/2010/main" val="231857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First and foremost, you will need an </a:t>
            </a:r>
            <a:r>
              <a:rPr lang="en-US" dirty="0" err="1"/>
              <a:t>Emplifi</a:t>
            </a:r>
            <a:r>
              <a:rPr lang="en-US" dirty="0"/>
              <a:t> account. If you don’t already, reach out to me and our team will send you an invite to the platform. Anyone can have access to it, and anyone who produces content for social media platforms especially should have access to it as it is our main analytics tool!</a:t>
            </a:r>
          </a:p>
        </p:txBody>
      </p:sp>
    </p:spTree>
    <p:extLst>
      <p:ext uri="{BB962C8B-B14F-4D97-AF65-F5344CB8AC3E}">
        <p14:creationId xmlns:p14="http://schemas.microsoft.com/office/powerpoint/2010/main" val="3526546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13111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86632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31320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25586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Most often, when it comes to performance, or specifically engagement, we, in the Audience &amp; Growth team measure how many times our Services’ audience interacted with the posts published by the Services to their Instagram feeds. And we do this via </a:t>
            </a:r>
            <a:r>
              <a:rPr lang="en-US" dirty="0" err="1"/>
              <a:t>Emplifi</a:t>
            </a:r>
            <a:r>
              <a:rPr lang="en-US" dirty="0"/>
              <a:t>, our third-party analytics tool for social media. And this can be helpful because it allows us to see which content the audience is receptive to and what content they find useful! And we do this mainly by tracking likes and comments on Instagram.</a:t>
            </a:r>
          </a:p>
        </p:txBody>
      </p:sp>
    </p:spTree>
    <p:extLst>
      <p:ext uri="{BB962C8B-B14F-4D97-AF65-F5344CB8AC3E}">
        <p14:creationId xmlns:p14="http://schemas.microsoft.com/office/powerpoint/2010/main" val="128387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For example, we see that in September, the post about the Georgian president meeting the French president in Paris was quite important to Radio </a:t>
            </a:r>
            <a:r>
              <a:rPr lang="en-US" dirty="0" err="1"/>
              <a:t>Tavisupleba’s</a:t>
            </a:r>
            <a:r>
              <a:rPr lang="en-US" dirty="0"/>
              <a:t> audience. And Current Time’s coverage of residents of Nagorno-Karabakh leaving their homes and going to Armenia following the events of the 19</a:t>
            </a:r>
            <a:r>
              <a:rPr lang="en-US" baseline="30000" dirty="0"/>
              <a:t>th</a:t>
            </a:r>
            <a:r>
              <a:rPr lang="en-US" dirty="0"/>
              <a:t> of September was also quite important as it generated a lot of conversation in the form of comments. But we also know that likes and comments are not the only way you can interact with posts on Instagram!</a:t>
            </a:r>
          </a:p>
        </p:txBody>
      </p:sp>
    </p:spTree>
    <p:extLst>
      <p:ext uri="{BB962C8B-B14F-4D97-AF65-F5344CB8AC3E}">
        <p14:creationId xmlns:p14="http://schemas.microsoft.com/office/powerpoint/2010/main" val="222762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Because Instagram posts look like this on your audience’s feed. And you can see that you can like a post, you can comment on a post, you can share a post and you can also save a post! And all of these interactions are very important. </a:t>
            </a:r>
          </a:p>
        </p:txBody>
      </p:sp>
    </p:spTree>
    <p:extLst>
      <p:ext uri="{BB962C8B-B14F-4D97-AF65-F5344CB8AC3E}">
        <p14:creationId xmlns:p14="http://schemas.microsoft.com/office/powerpoint/2010/main" val="58243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with these four interactions, there is one major difference. Likes and comments are public interactions and shares and saves are private engagement. What does that mean?</a:t>
            </a:r>
          </a:p>
        </p:txBody>
      </p:sp>
    </p:spTree>
    <p:extLst>
      <p:ext uri="{BB962C8B-B14F-4D97-AF65-F5344CB8AC3E}">
        <p14:creationId xmlns:p14="http://schemas.microsoft.com/office/powerpoint/2010/main" val="140258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means that anyone on Instagram can see who liked a post and who commented on a post, BUT no one can see who shared a post via direct messages or who saved a post. Only the user him or herself can see it on their own personal device. </a:t>
            </a:r>
          </a:p>
        </p:txBody>
      </p:sp>
    </p:spTree>
    <p:extLst>
      <p:ext uri="{BB962C8B-B14F-4D97-AF65-F5344CB8AC3E}">
        <p14:creationId xmlns:p14="http://schemas.microsoft.com/office/powerpoint/2010/main" val="403046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0418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4322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b">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chor="t" anchorCtr="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b" anchorCtr="0">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b" anchorCtr="0">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b" anchorCtr="0">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b" anchorCtr="0">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chor="t" anchorCtr="0">
            <a:norm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rm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a:xfrm>
            <a:off x="10972800" y="457200"/>
            <a:ext cx="987552" cy="274320"/>
          </a:xfrm>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mailto:abdulhakovas@rferl.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s://teams.microsoft.com/l/channel/19%3a3f2b10aaaf674897a8b404442ae0f443%40thread.tacv2/Emplifi%2520Dashboards?groupId=4e8039b4-be13-4c7f-9e8f-6243a5e3e68d&amp;tenantId=c668df98-8b26-46ca-a8dd-3362c691f780"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446518"/>
            <a:ext cx="5385816" cy="2763026"/>
          </a:xfrm>
        </p:spPr>
        <p:txBody>
          <a:bodyPr/>
          <a:lstStyle/>
          <a:p>
            <a:r>
              <a:rPr lang="en-US" sz="3600" dirty="0"/>
              <a:t>Private Engagement on Instagram via </a:t>
            </a:r>
            <a:r>
              <a:rPr lang="en-US" sz="3600" dirty="0" err="1"/>
              <a:t>Emplifi</a:t>
            </a:r>
            <a:endParaRPr lang="en-US" sz="3600" dirty="0"/>
          </a:p>
        </p:txBody>
      </p:sp>
      <p:pic>
        <p:nvPicPr>
          <p:cNvPr id="4" name="Picture 2" descr="Job Application for Office Coordinator at Emplifi (external posting)">
            <a:extLst>
              <a:ext uri="{FF2B5EF4-FFF2-40B4-BE49-F238E27FC236}">
                <a16:creationId xmlns:a16="http://schemas.microsoft.com/office/drawing/2014/main" id="{0649A67C-EF79-9A28-3D34-C6832BF70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56" y="4606231"/>
            <a:ext cx="1452937" cy="145293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DB0C8ED-D4AD-0013-C032-709552852FE7}"/>
              </a:ext>
            </a:extLst>
          </p:cNvPr>
          <p:cNvSpPr>
            <a:spLocks noGrp="1"/>
          </p:cNvSpPr>
          <p:nvPr>
            <p:ph type="subTitle" idx="1"/>
          </p:nvPr>
        </p:nvSpPr>
        <p:spPr>
          <a:xfrm>
            <a:off x="4349496" y="3648457"/>
            <a:ext cx="3493008" cy="878908"/>
          </a:xfrm>
        </p:spPr>
        <p:txBody>
          <a:bodyPr/>
          <a:lstStyle/>
          <a:p>
            <a:r>
              <a:rPr lang="en-US" sz="1800" dirty="0"/>
              <a:t>Lightning Chat #114</a:t>
            </a:r>
          </a:p>
          <a:p>
            <a:r>
              <a:rPr lang="en-US" sz="1800" dirty="0"/>
              <a:t>Sandra Abdulhakova</a:t>
            </a:r>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CB57-696A-66FC-EDA3-DFA7DE2F6FE8}"/>
              </a:ext>
            </a:extLst>
          </p:cNvPr>
          <p:cNvSpPr>
            <a:spLocks noGrp="1"/>
          </p:cNvSpPr>
          <p:nvPr>
            <p:ph type="title"/>
          </p:nvPr>
        </p:nvSpPr>
        <p:spPr>
          <a:xfrm>
            <a:off x="2895600" y="4700866"/>
            <a:ext cx="6400800" cy="768096"/>
          </a:xfrm>
        </p:spPr>
        <p:txBody>
          <a:bodyPr/>
          <a:lstStyle/>
          <a:p>
            <a:r>
              <a:rPr lang="en-US" sz="4000" dirty="0"/>
              <a:t>HOW can we track all of these interactions on </a:t>
            </a:r>
            <a:r>
              <a:rPr lang="en-US" sz="4000" dirty="0" err="1"/>
              <a:t>emplifi</a:t>
            </a:r>
            <a:r>
              <a:rPr lang="en-US" sz="4000" dirty="0"/>
              <a:t>?</a:t>
            </a:r>
          </a:p>
        </p:txBody>
      </p:sp>
    </p:spTree>
    <p:extLst>
      <p:ext uri="{BB962C8B-B14F-4D97-AF65-F5344CB8AC3E}">
        <p14:creationId xmlns:p14="http://schemas.microsoft.com/office/powerpoint/2010/main" val="56480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D82C30-1610-48B2-7D22-719C8367A7A3}"/>
              </a:ext>
            </a:extLst>
          </p:cNvPr>
          <p:cNvSpPr>
            <a:spLocks noGrp="1"/>
          </p:cNvSpPr>
          <p:nvPr>
            <p:ph type="sldNum" sz="quarter" idx="12"/>
          </p:nvPr>
        </p:nvSpPr>
        <p:spPr/>
        <p:txBody>
          <a:bodyPr/>
          <a:lstStyle/>
          <a:p>
            <a:fld id="{48F63A3B-78C7-47BE-AE5E-E10140E04643}" type="slidenum">
              <a:rPr lang="en-US" smtClean="0"/>
              <a:t>11</a:t>
            </a:fld>
            <a:endParaRPr lang="en-US" dirty="0"/>
          </a:p>
        </p:txBody>
      </p:sp>
      <p:pic>
        <p:nvPicPr>
          <p:cNvPr id="7" name="Picture 10">
            <a:extLst>
              <a:ext uri="{FF2B5EF4-FFF2-40B4-BE49-F238E27FC236}">
                <a16:creationId xmlns:a16="http://schemas.microsoft.com/office/drawing/2014/main" id="{C37B666C-6E8D-AB9E-32C4-5337A1BEA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22" y="2766692"/>
            <a:ext cx="601194" cy="60119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16C966E4-94EE-37AC-141B-AA593DD37E87}"/>
              </a:ext>
            </a:extLst>
          </p:cNvPr>
          <p:cNvCxnSpPr>
            <a:cxnSpLocks/>
          </p:cNvCxnSpPr>
          <p:nvPr/>
        </p:nvCxnSpPr>
        <p:spPr>
          <a:xfrm>
            <a:off x="3065487" y="3073090"/>
            <a:ext cx="37313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7B66C2-7B79-3DA3-CC7B-34670E1C3FE5}"/>
              </a:ext>
            </a:extLst>
          </p:cNvPr>
          <p:cNvCxnSpPr>
            <a:cxnSpLocks/>
          </p:cNvCxnSpPr>
          <p:nvPr/>
        </p:nvCxnSpPr>
        <p:spPr>
          <a:xfrm>
            <a:off x="6767079" y="1870490"/>
            <a:ext cx="1861185" cy="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A9BA90-FC54-A8DE-A5C0-677F4BCB683D}"/>
              </a:ext>
            </a:extLst>
          </p:cNvPr>
          <p:cNvCxnSpPr>
            <a:cxnSpLocks/>
          </p:cNvCxnSpPr>
          <p:nvPr/>
        </p:nvCxnSpPr>
        <p:spPr>
          <a:xfrm>
            <a:off x="6767079" y="3073090"/>
            <a:ext cx="2352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BE702B-D150-016B-0EC5-0F23B302AABE}"/>
              </a:ext>
            </a:extLst>
          </p:cNvPr>
          <p:cNvCxnSpPr>
            <a:cxnSpLocks/>
          </p:cNvCxnSpPr>
          <p:nvPr/>
        </p:nvCxnSpPr>
        <p:spPr>
          <a:xfrm>
            <a:off x="6767078" y="4264883"/>
            <a:ext cx="19323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339C11-7A3A-44F0-DF92-61EF2E37A992}"/>
              </a:ext>
            </a:extLst>
          </p:cNvPr>
          <p:cNvCxnSpPr>
            <a:cxnSpLocks/>
          </p:cNvCxnSpPr>
          <p:nvPr/>
        </p:nvCxnSpPr>
        <p:spPr>
          <a:xfrm flipV="1">
            <a:off x="6767079" y="1869696"/>
            <a:ext cx="0" cy="2395187"/>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 descr="Job Application for Office Coordinator at Emplifi (external posting)">
            <a:extLst>
              <a:ext uri="{FF2B5EF4-FFF2-40B4-BE49-F238E27FC236}">
                <a16:creationId xmlns:a16="http://schemas.microsoft.com/office/drawing/2014/main" id="{5CB543F7-380C-B53C-2F4D-E5B3C266B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774" y="2468236"/>
            <a:ext cx="1263681" cy="12636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7A8D826E-75CB-5230-725B-3A4D1BCA587F}"/>
              </a:ext>
            </a:extLst>
          </p:cNvPr>
          <p:cNvPicPr>
            <a:picLocks noChangeAspect="1"/>
          </p:cNvPicPr>
          <p:nvPr/>
        </p:nvPicPr>
        <p:blipFill>
          <a:blip r:embed="rId5"/>
          <a:stretch>
            <a:fillRect/>
          </a:stretch>
        </p:blipFill>
        <p:spPr>
          <a:xfrm>
            <a:off x="8336331" y="2777091"/>
            <a:ext cx="1993565" cy="560881"/>
          </a:xfrm>
          <a:prstGeom prst="rect">
            <a:avLst/>
          </a:prstGeom>
        </p:spPr>
      </p:pic>
      <p:pic>
        <p:nvPicPr>
          <p:cNvPr id="39" name="Picture 38">
            <a:extLst>
              <a:ext uri="{FF2B5EF4-FFF2-40B4-BE49-F238E27FC236}">
                <a16:creationId xmlns:a16="http://schemas.microsoft.com/office/drawing/2014/main" id="{9D2CB8C1-8AEF-73C6-8F68-81150299D713}"/>
              </a:ext>
            </a:extLst>
          </p:cNvPr>
          <p:cNvPicPr>
            <a:picLocks noChangeAspect="1"/>
          </p:cNvPicPr>
          <p:nvPr/>
        </p:nvPicPr>
        <p:blipFill>
          <a:blip r:embed="rId6"/>
          <a:stretch>
            <a:fillRect/>
          </a:stretch>
        </p:blipFill>
        <p:spPr>
          <a:xfrm>
            <a:off x="8351205" y="1549233"/>
            <a:ext cx="1993565" cy="560881"/>
          </a:xfrm>
          <a:prstGeom prst="rect">
            <a:avLst/>
          </a:prstGeom>
        </p:spPr>
      </p:pic>
      <p:pic>
        <p:nvPicPr>
          <p:cNvPr id="42" name="Picture 41">
            <a:extLst>
              <a:ext uri="{FF2B5EF4-FFF2-40B4-BE49-F238E27FC236}">
                <a16:creationId xmlns:a16="http://schemas.microsoft.com/office/drawing/2014/main" id="{4298C9AC-6C3D-63B9-A259-09BC800803D3}"/>
              </a:ext>
            </a:extLst>
          </p:cNvPr>
          <p:cNvPicPr>
            <a:picLocks noChangeAspect="1"/>
          </p:cNvPicPr>
          <p:nvPr/>
        </p:nvPicPr>
        <p:blipFill>
          <a:blip r:embed="rId7"/>
          <a:stretch>
            <a:fillRect/>
          </a:stretch>
        </p:blipFill>
        <p:spPr>
          <a:xfrm>
            <a:off x="8351205" y="3984442"/>
            <a:ext cx="1993565" cy="560881"/>
          </a:xfrm>
          <a:prstGeom prst="rect">
            <a:avLst/>
          </a:prstGeom>
        </p:spPr>
      </p:pic>
      <p:sp>
        <p:nvSpPr>
          <p:cNvPr id="8" name="Content Placeholder 2">
            <a:extLst>
              <a:ext uri="{FF2B5EF4-FFF2-40B4-BE49-F238E27FC236}">
                <a16:creationId xmlns:a16="http://schemas.microsoft.com/office/drawing/2014/main" id="{9757BB4D-1DA8-0034-C1B1-89A4227E8086}"/>
              </a:ext>
            </a:extLst>
          </p:cNvPr>
          <p:cNvSpPr txBox="1">
            <a:spLocks/>
          </p:cNvSpPr>
          <p:nvPr/>
        </p:nvSpPr>
        <p:spPr>
          <a:xfrm>
            <a:off x="451957" y="4899919"/>
            <a:ext cx="9609379" cy="974465"/>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first step is to make sure your page is connected to </a:t>
            </a:r>
            <a:r>
              <a:rPr lang="en-US" sz="1800" dirty="0" err="1"/>
              <a:t>Emplifi</a:t>
            </a:r>
            <a:r>
              <a:rPr lang="en-US" sz="1800" dirty="0"/>
              <a:t>, so we can have access to its analytics and insights.</a:t>
            </a:r>
          </a:p>
          <a:p>
            <a:pPr marL="0" indent="0">
              <a:buNone/>
            </a:pPr>
            <a:endParaRPr lang="en-US" sz="1800" dirty="0"/>
          </a:p>
          <a:p>
            <a:pPr marL="0" indent="0">
              <a:buNone/>
            </a:pPr>
            <a:r>
              <a:rPr lang="en-US" sz="1800" dirty="0"/>
              <a:t>Analytics are available on each native platform, but these analytics are limited. By connecting your Instagram’s insights API, we’re able to look at them in </a:t>
            </a:r>
            <a:r>
              <a:rPr lang="en-US" sz="1800" dirty="0" err="1"/>
              <a:t>Emplifi</a:t>
            </a:r>
            <a:r>
              <a:rPr lang="en-US" sz="1800" dirty="0"/>
              <a:t> through 3 main features: dashboards, analytics &amp; content hub.</a:t>
            </a:r>
          </a:p>
          <a:p>
            <a:endParaRPr lang="en-US" sz="1800" dirty="0"/>
          </a:p>
        </p:txBody>
      </p:sp>
      <p:sp>
        <p:nvSpPr>
          <p:cNvPr id="31" name="Isosceles Triangle 30">
            <a:extLst>
              <a:ext uri="{FF2B5EF4-FFF2-40B4-BE49-F238E27FC236}">
                <a16:creationId xmlns:a16="http://schemas.microsoft.com/office/drawing/2014/main" id="{EA979645-E7E0-CB01-830A-480EFB220B44}"/>
              </a:ext>
            </a:extLst>
          </p:cNvPr>
          <p:cNvSpPr/>
          <p:nvPr/>
        </p:nvSpPr>
        <p:spPr>
          <a:xfrm rot="5400000">
            <a:off x="3971345" y="3028332"/>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9F589259-57A3-F731-D5AB-DDEDE84A5E87}"/>
              </a:ext>
            </a:extLst>
          </p:cNvPr>
          <p:cNvSpPr/>
          <p:nvPr/>
        </p:nvSpPr>
        <p:spPr>
          <a:xfrm rot="5400000">
            <a:off x="6453980" y="3026204"/>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892FEDF8-3D83-9250-C3EC-A4EE031B5BDB}"/>
              </a:ext>
            </a:extLst>
          </p:cNvPr>
          <p:cNvSpPr/>
          <p:nvPr/>
        </p:nvSpPr>
        <p:spPr>
          <a:xfrm rot="5400000">
            <a:off x="7503420" y="1831374"/>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401EB5DE-F285-103C-BEEC-DDDA9940EE30}"/>
              </a:ext>
            </a:extLst>
          </p:cNvPr>
          <p:cNvSpPr/>
          <p:nvPr/>
        </p:nvSpPr>
        <p:spPr>
          <a:xfrm rot="5400000">
            <a:off x="7518498" y="3031309"/>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858C09D2-24D6-D40A-2F15-AEDF12E3AF54}"/>
              </a:ext>
            </a:extLst>
          </p:cNvPr>
          <p:cNvSpPr/>
          <p:nvPr/>
        </p:nvSpPr>
        <p:spPr>
          <a:xfrm rot="5400000">
            <a:off x="7518497" y="4219172"/>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605D15F4-0FF6-0034-E679-B44783FA44F8}"/>
              </a:ext>
            </a:extLst>
          </p:cNvPr>
          <p:cNvSpPr txBox="1">
            <a:spLocks/>
          </p:cNvSpPr>
          <p:nvPr/>
        </p:nvSpPr>
        <p:spPr>
          <a:xfrm>
            <a:off x="4973775" y="3861005"/>
            <a:ext cx="1215170" cy="43688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err="1">
                <a:solidFill>
                  <a:srgbClr val="202C8F"/>
                </a:solidFill>
              </a:rPr>
              <a:t>Emplifi</a:t>
            </a:r>
            <a:endParaRPr lang="en-US" sz="1600" dirty="0">
              <a:solidFill>
                <a:srgbClr val="202C8F"/>
              </a:solidFill>
            </a:endParaRPr>
          </a:p>
          <a:p>
            <a:pPr algn="ctr"/>
            <a:endParaRPr lang="en-US" sz="1600" dirty="0">
              <a:solidFill>
                <a:srgbClr val="202C8F"/>
              </a:solidFill>
            </a:endParaRPr>
          </a:p>
          <a:p>
            <a:pPr algn="ctr"/>
            <a:endParaRPr lang="en-US" sz="1600" dirty="0">
              <a:solidFill>
                <a:srgbClr val="202C8F"/>
              </a:solidFill>
            </a:endParaRPr>
          </a:p>
        </p:txBody>
      </p:sp>
      <p:sp>
        <p:nvSpPr>
          <p:cNvPr id="12" name="Title 1">
            <a:extLst>
              <a:ext uri="{FF2B5EF4-FFF2-40B4-BE49-F238E27FC236}">
                <a16:creationId xmlns:a16="http://schemas.microsoft.com/office/drawing/2014/main" id="{B770880D-B12C-2FF1-3E84-2CF6A029FC48}"/>
              </a:ext>
            </a:extLst>
          </p:cNvPr>
          <p:cNvSpPr txBox="1">
            <a:spLocks/>
          </p:cNvSpPr>
          <p:nvPr/>
        </p:nvSpPr>
        <p:spPr>
          <a:xfrm>
            <a:off x="1233378" y="445100"/>
            <a:ext cx="9544914" cy="768096"/>
          </a:xfrm>
          <a:prstGeom prst="rect">
            <a:avLst/>
          </a:prstGeom>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r>
              <a:rPr lang="en-US" sz="3600" dirty="0"/>
              <a:t>insights on </a:t>
            </a:r>
            <a:r>
              <a:rPr lang="en-US" sz="3600" dirty="0" err="1"/>
              <a:t>emplifi</a:t>
            </a:r>
            <a:endParaRPr lang="en-US" sz="3600" dirty="0"/>
          </a:p>
        </p:txBody>
      </p:sp>
    </p:spTree>
    <p:extLst>
      <p:ext uri="{BB962C8B-B14F-4D97-AF65-F5344CB8AC3E}">
        <p14:creationId xmlns:p14="http://schemas.microsoft.com/office/powerpoint/2010/main" val="175342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E353-4597-80B2-3205-9DC3D1B165B9}"/>
              </a:ext>
            </a:extLst>
          </p:cNvPr>
          <p:cNvSpPr>
            <a:spLocks noGrp="1"/>
          </p:cNvSpPr>
          <p:nvPr>
            <p:ph type="title"/>
          </p:nvPr>
        </p:nvSpPr>
        <p:spPr>
          <a:xfrm>
            <a:off x="758952" y="527111"/>
            <a:ext cx="10671048" cy="768096"/>
          </a:xfrm>
        </p:spPr>
        <p:txBody>
          <a:bodyPr/>
          <a:lstStyle/>
          <a:p>
            <a:r>
              <a:rPr lang="en-US" dirty="0" err="1"/>
              <a:t>Emplifi</a:t>
            </a:r>
            <a:r>
              <a:rPr lang="en-US" dirty="0"/>
              <a:t> offers:</a:t>
            </a:r>
          </a:p>
        </p:txBody>
      </p:sp>
      <p:sp>
        <p:nvSpPr>
          <p:cNvPr id="4" name="Slide Number Placeholder 3">
            <a:extLst>
              <a:ext uri="{FF2B5EF4-FFF2-40B4-BE49-F238E27FC236}">
                <a16:creationId xmlns:a16="http://schemas.microsoft.com/office/drawing/2014/main" id="{DB545DF7-1336-2391-8F07-1CC695BA5DDB}"/>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
        <p:nvSpPr>
          <p:cNvPr id="6" name="Text Placeholder 5">
            <a:extLst>
              <a:ext uri="{FF2B5EF4-FFF2-40B4-BE49-F238E27FC236}">
                <a16:creationId xmlns:a16="http://schemas.microsoft.com/office/drawing/2014/main" id="{BEF25A77-271E-2E66-EA3D-657964B33E35}"/>
              </a:ext>
            </a:extLst>
          </p:cNvPr>
          <p:cNvSpPr>
            <a:spLocks noGrp="1"/>
          </p:cNvSpPr>
          <p:nvPr>
            <p:ph type="body" sz="quarter" idx="14"/>
          </p:nvPr>
        </p:nvSpPr>
        <p:spPr>
          <a:xfrm>
            <a:off x="1289395" y="4854890"/>
            <a:ext cx="4806605" cy="1683685"/>
          </a:xfrm>
        </p:spPr>
        <p:txBody>
          <a:bodyPr/>
          <a:lstStyle/>
          <a:p>
            <a:r>
              <a:rPr lang="en-US" dirty="0"/>
              <a:t>Engagement </a:t>
            </a:r>
          </a:p>
        </p:txBody>
      </p:sp>
      <p:sp>
        <p:nvSpPr>
          <p:cNvPr id="7" name="Text Placeholder 6">
            <a:extLst>
              <a:ext uri="{FF2B5EF4-FFF2-40B4-BE49-F238E27FC236}">
                <a16:creationId xmlns:a16="http://schemas.microsoft.com/office/drawing/2014/main" id="{787BAD80-1F3C-D603-F7CD-944C3D8ECFF2}"/>
              </a:ext>
            </a:extLst>
          </p:cNvPr>
          <p:cNvSpPr>
            <a:spLocks noGrp="1"/>
          </p:cNvSpPr>
          <p:nvPr>
            <p:ph type="body" sz="quarter" idx="15"/>
          </p:nvPr>
        </p:nvSpPr>
        <p:spPr>
          <a:xfrm>
            <a:off x="1439309" y="5752210"/>
            <a:ext cx="4508203" cy="365125"/>
          </a:xfrm>
        </p:spPr>
        <p:txBody>
          <a:bodyPr/>
          <a:lstStyle/>
          <a:p>
            <a:pPr marL="285750" indent="-285750">
              <a:buFont typeface="Arial" panose="020B0604020202020204" pitchFamily="34" charset="0"/>
              <a:buChar char="•"/>
            </a:pPr>
            <a:r>
              <a:rPr lang="en-US" sz="1200" dirty="0"/>
              <a:t>Includes likes, comments, saves, and only shares for REELS</a:t>
            </a:r>
          </a:p>
          <a:p>
            <a:pPr marL="285750" indent="-285750">
              <a:buFont typeface="Arial" panose="020B0604020202020204" pitchFamily="34" charset="0"/>
              <a:buChar char="•"/>
            </a:pPr>
            <a:r>
              <a:rPr lang="en-US" sz="1200" dirty="0"/>
              <a:t>Cannot breakdown for engagement type</a:t>
            </a:r>
          </a:p>
        </p:txBody>
      </p:sp>
      <p:pic>
        <p:nvPicPr>
          <p:cNvPr id="32" name="Picture Placeholder 31" descr="A screenshot of a graph&#10;&#10;Description automatically generated">
            <a:extLst>
              <a:ext uri="{FF2B5EF4-FFF2-40B4-BE49-F238E27FC236}">
                <a16:creationId xmlns:a16="http://schemas.microsoft.com/office/drawing/2014/main" id="{0ADE1B32-91FB-70BE-C970-E7903BA1751A}"/>
              </a:ext>
            </a:extLst>
          </p:cNvPr>
          <p:cNvPicPr>
            <a:picLocks noGrp="1" noChangeAspect="1"/>
          </p:cNvPicPr>
          <p:nvPr>
            <p:ph type="pic" sz="quarter" idx="13"/>
          </p:nvPr>
        </p:nvPicPr>
        <p:blipFill>
          <a:blip r:embed="rId3"/>
          <a:srcRect t="1353" b="1353"/>
          <a:stretch>
            <a:fillRect/>
          </a:stretch>
        </p:blipFill>
        <p:spPr>
          <a:xfrm>
            <a:off x="1289050" y="1365119"/>
            <a:ext cx="4806950" cy="3489325"/>
          </a:xfrm>
        </p:spPr>
      </p:pic>
      <p:sp>
        <p:nvSpPr>
          <p:cNvPr id="33" name="Text Placeholder 5">
            <a:extLst>
              <a:ext uri="{FF2B5EF4-FFF2-40B4-BE49-F238E27FC236}">
                <a16:creationId xmlns:a16="http://schemas.microsoft.com/office/drawing/2014/main" id="{9818E557-A661-C666-5EF6-7FC96BF602B1}"/>
              </a:ext>
            </a:extLst>
          </p:cNvPr>
          <p:cNvSpPr txBox="1">
            <a:spLocks/>
          </p:cNvSpPr>
          <p:nvPr/>
        </p:nvSpPr>
        <p:spPr>
          <a:xfrm>
            <a:off x="6246259" y="4855337"/>
            <a:ext cx="4806605" cy="1683685"/>
          </a:xfrm>
          <a:prstGeom prst="rect">
            <a:avLst/>
          </a:prstGeom>
          <a:solidFill>
            <a:schemeClr val="bg1"/>
          </a:solid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baseline="0">
                <a:solidFill>
                  <a:schemeClr val="accent6"/>
                </a:solidFill>
                <a:latin typeface="Arial" panose="020B0604020202020204" pitchFamily="34" charset="0"/>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Interactions</a:t>
            </a:r>
          </a:p>
        </p:txBody>
      </p:sp>
      <p:pic>
        <p:nvPicPr>
          <p:cNvPr id="37" name="Picture Placeholder 31">
            <a:extLst>
              <a:ext uri="{FF2B5EF4-FFF2-40B4-BE49-F238E27FC236}">
                <a16:creationId xmlns:a16="http://schemas.microsoft.com/office/drawing/2014/main" id="{E993D605-28BD-6F0A-96F4-AEF73F55C99A}"/>
              </a:ext>
            </a:extLst>
          </p:cNvPr>
          <p:cNvPicPr>
            <a:picLocks noChangeAspect="1"/>
          </p:cNvPicPr>
          <p:nvPr/>
        </p:nvPicPr>
        <p:blipFill>
          <a:blip r:embed="rId4"/>
          <a:srcRect t="911" b="911"/>
          <a:stretch/>
        </p:blipFill>
        <p:spPr>
          <a:xfrm>
            <a:off x="6245914" y="1365118"/>
            <a:ext cx="4806950" cy="3489325"/>
          </a:xfrm>
          <a:prstGeom prst="rect">
            <a:avLst/>
          </a:prstGeom>
          <a:solidFill>
            <a:schemeClr val="accent4">
              <a:lumMod val="60000"/>
              <a:lumOff val="40000"/>
            </a:schemeClr>
          </a:solidFill>
          <a:ln>
            <a:noFill/>
          </a:ln>
        </p:spPr>
      </p:pic>
      <p:sp>
        <p:nvSpPr>
          <p:cNvPr id="38" name="Text Placeholder 6">
            <a:extLst>
              <a:ext uri="{FF2B5EF4-FFF2-40B4-BE49-F238E27FC236}">
                <a16:creationId xmlns:a16="http://schemas.microsoft.com/office/drawing/2014/main" id="{3E03BA82-5FA4-A6EB-3DF0-35A10C72AF6A}"/>
              </a:ext>
            </a:extLst>
          </p:cNvPr>
          <p:cNvSpPr txBox="1">
            <a:spLocks/>
          </p:cNvSpPr>
          <p:nvPr/>
        </p:nvSpPr>
        <p:spPr>
          <a:xfrm>
            <a:off x="6395287" y="5752210"/>
            <a:ext cx="4508203"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200" dirty="0"/>
              <a:t>Includes likes and comments</a:t>
            </a:r>
          </a:p>
          <a:p>
            <a:pPr marL="285750" indent="-285750">
              <a:buFont typeface="Arial" panose="020B0604020202020204" pitchFamily="34" charset="0"/>
              <a:buChar char="•"/>
            </a:pPr>
            <a:r>
              <a:rPr lang="en-US" sz="1200" dirty="0"/>
              <a:t>Does not include shares (for REELS) or saves (for ALL posts)</a:t>
            </a:r>
          </a:p>
        </p:txBody>
      </p:sp>
      <p:pic>
        <p:nvPicPr>
          <p:cNvPr id="39" name="Picture 38">
            <a:extLst>
              <a:ext uri="{FF2B5EF4-FFF2-40B4-BE49-F238E27FC236}">
                <a16:creationId xmlns:a16="http://schemas.microsoft.com/office/drawing/2014/main" id="{49C75947-763C-18C3-A5F9-94A426E17F1F}"/>
              </a:ext>
            </a:extLst>
          </p:cNvPr>
          <p:cNvPicPr>
            <a:picLocks noChangeAspect="1"/>
          </p:cNvPicPr>
          <p:nvPr/>
        </p:nvPicPr>
        <p:blipFill>
          <a:blip r:embed="rId5"/>
          <a:stretch>
            <a:fillRect/>
          </a:stretch>
        </p:blipFill>
        <p:spPr>
          <a:xfrm>
            <a:off x="292612" y="246224"/>
            <a:ext cx="1993565" cy="560881"/>
          </a:xfrm>
          <a:prstGeom prst="rect">
            <a:avLst/>
          </a:prstGeom>
        </p:spPr>
      </p:pic>
    </p:spTree>
    <p:extLst>
      <p:ext uri="{BB962C8B-B14F-4D97-AF65-F5344CB8AC3E}">
        <p14:creationId xmlns:p14="http://schemas.microsoft.com/office/powerpoint/2010/main" val="1946980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E353-4597-80B2-3205-9DC3D1B165B9}"/>
              </a:ext>
            </a:extLst>
          </p:cNvPr>
          <p:cNvSpPr>
            <a:spLocks noGrp="1"/>
          </p:cNvSpPr>
          <p:nvPr>
            <p:ph type="title"/>
          </p:nvPr>
        </p:nvSpPr>
        <p:spPr>
          <a:xfrm>
            <a:off x="758952" y="527111"/>
            <a:ext cx="10671048" cy="768096"/>
          </a:xfrm>
        </p:spPr>
        <p:txBody>
          <a:bodyPr/>
          <a:lstStyle/>
          <a:p>
            <a:r>
              <a:rPr lang="en-US" dirty="0" err="1"/>
              <a:t>Emplifi</a:t>
            </a:r>
            <a:r>
              <a:rPr lang="en-US" dirty="0"/>
              <a:t> offers:</a:t>
            </a:r>
          </a:p>
        </p:txBody>
      </p:sp>
      <p:sp>
        <p:nvSpPr>
          <p:cNvPr id="4" name="Slide Number Placeholder 3">
            <a:extLst>
              <a:ext uri="{FF2B5EF4-FFF2-40B4-BE49-F238E27FC236}">
                <a16:creationId xmlns:a16="http://schemas.microsoft.com/office/drawing/2014/main" id="{DB545DF7-1336-2391-8F07-1CC695BA5DDB}"/>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33" name="Text Placeholder 5">
            <a:extLst>
              <a:ext uri="{FF2B5EF4-FFF2-40B4-BE49-F238E27FC236}">
                <a16:creationId xmlns:a16="http://schemas.microsoft.com/office/drawing/2014/main" id="{9818E557-A661-C666-5EF6-7FC96BF602B1}"/>
              </a:ext>
            </a:extLst>
          </p:cNvPr>
          <p:cNvSpPr txBox="1">
            <a:spLocks/>
          </p:cNvSpPr>
          <p:nvPr/>
        </p:nvSpPr>
        <p:spPr>
          <a:xfrm>
            <a:off x="8721464" y="4068525"/>
            <a:ext cx="3200823" cy="1683685"/>
          </a:xfrm>
          <a:prstGeom prst="rect">
            <a:avLst/>
          </a:prstGeom>
          <a:solidFill>
            <a:schemeClr val="bg1"/>
          </a:solid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baseline="0">
                <a:solidFill>
                  <a:schemeClr val="accent6"/>
                </a:solidFill>
                <a:latin typeface="Arial" panose="020B0604020202020204" pitchFamily="34" charset="0"/>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Interactions</a:t>
            </a:r>
          </a:p>
        </p:txBody>
      </p:sp>
      <p:sp>
        <p:nvSpPr>
          <p:cNvPr id="38" name="Text Placeholder 6">
            <a:extLst>
              <a:ext uri="{FF2B5EF4-FFF2-40B4-BE49-F238E27FC236}">
                <a16:creationId xmlns:a16="http://schemas.microsoft.com/office/drawing/2014/main" id="{3E03BA82-5FA4-A6EB-3DF0-35A10C72AF6A}"/>
              </a:ext>
            </a:extLst>
          </p:cNvPr>
          <p:cNvSpPr txBox="1">
            <a:spLocks/>
          </p:cNvSpPr>
          <p:nvPr/>
        </p:nvSpPr>
        <p:spPr>
          <a:xfrm>
            <a:off x="8870492" y="4965398"/>
            <a:ext cx="3002111"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200" dirty="0"/>
              <a:t>Includes likes, comments and saves</a:t>
            </a:r>
          </a:p>
          <a:p>
            <a:pPr marL="285750" indent="-285750">
              <a:buFont typeface="Arial" panose="020B0604020202020204" pitchFamily="34" charset="0"/>
              <a:buChar char="•"/>
            </a:pPr>
            <a:r>
              <a:rPr lang="en-US" sz="1200" dirty="0"/>
              <a:t>Does any include interactions for REELS at all</a:t>
            </a:r>
          </a:p>
        </p:txBody>
      </p:sp>
      <p:pic>
        <p:nvPicPr>
          <p:cNvPr id="8" name="Picture 7">
            <a:extLst>
              <a:ext uri="{FF2B5EF4-FFF2-40B4-BE49-F238E27FC236}">
                <a16:creationId xmlns:a16="http://schemas.microsoft.com/office/drawing/2014/main" id="{99479971-8833-B747-EB42-7AEEAAAE1B36}"/>
              </a:ext>
            </a:extLst>
          </p:cNvPr>
          <p:cNvPicPr>
            <a:picLocks noChangeAspect="1"/>
          </p:cNvPicPr>
          <p:nvPr/>
        </p:nvPicPr>
        <p:blipFill>
          <a:blip r:embed="rId3"/>
          <a:stretch>
            <a:fillRect/>
          </a:stretch>
        </p:blipFill>
        <p:spPr>
          <a:xfrm>
            <a:off x="292267" y="245778"/>
            <a:ext cx="1993565" cy="560881"/>
          </a:xfrm>
          <a:prstGeom prst="rect">
            <a:avLst/>
          </a:prstGeom>
        </p:spPr>
      </p:pic>
      <p:pic>
        <p:nvPicPr>
          <p:cNvPr id="10" name="Picture 9">
            <a:extLst>
              <a:ext uri="{FF2B5EF4-FFF2-40B4-BE49-F238E27FC236}">
                <a16:creationId xmlns:a16="http://schemas.microsoft.com/office/drawing/2014/main" id="{29350F28-3CE9-1DD4-44F5-E6C5682A9412}"/>
              </a:ext>
            </a:extLst>
          </p:cNvPr>
          <p:cNvPicPr>
            <a:picLocks noChangeAspect="1"/>
          </p:cNvPicPr>
          <p:nvPr/>
        </p:nvPicPr>
        <p:blipFill>
          <a:blip r:embed="rId4"/>
          <a:stretch>
            <a:fillRect/>
          </a:stretch>
        </p:blipFill>
        <p:spPr>
          <a:xfrm>
            <a:off x="472815" y="1743867"/>
            <a:ext cx="8248302" cy="3338598"/>
          </a:xfrm>
          <a:prstGeom prst="rect">
            <a:avLst/>
          </a:prstGeom>
        </p:spPr>
      </p:pic>
      <p:pic>
        <p:nvPicPr>
          <p:cNvPr id="12" name="Picture 11">
            <a:extLst>
              <a:ext uri="{FF2B5EF4-FFF2-40B4-BE49-F238E27FC236}">
                <a16:creationId xmlns:a16="http://schemas.microsoft.com/office/drawing/2014/main" id="{0D1D3B6E-2ED0-DA78-1DD7-C029383911BA}"/>
              </a:ext>
            </a:extLst>
          </p:cNvPr>
          <p:cNvPicPr>
            <a:picLocks noChangeAspect="1"/>
          </p:cNvPicPr>
          <p:nvPr/>
        </p:nvPicPr>
        <p:blipFill>
          <a:blip r:embed="rId5"/>
          <a:stretch>
            <a:fillRect/>
          </a:stretch>
        </p:blipFill>
        <p:spPr>
          <a:xfrm>
            <a:off x="472815" y="5052922"/>
            <a:ext cx="8248357" cy="699288"/>
          </a:xfrm>
          <a:prstGeom prst="rect">
            <a:avLst/>
          </a:prstGeom>
        </p:spPr>
      </p:pic>
    </p:spTree>
    <p:extLst>
      <p:ext uri="{BB962C8B-B14F-4D97-AF65-F5344CB8AC3E}">
        <p14:creationId xmlns:p14="http://schemas.microsoft.com/office/powerpoint/2010/main" val="163636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87890-EACD-D7FC-4C0C-BC98DCA6B9CD}"/>
              </a:ext>
            </a:extLst>
          </p:cNvPr>
          <p:cNvPicPr>
            <a:picLocks noChangeAspect="1"/>
          </p:cNvPicPr>
          <p:nvPr/>
        </p:nvPicPr>
        <p:blipFill>
          <a:blip r:embed="rId3"/>
          <a:stretch>
            <a:fillRect/>
          </a:stretch>
        </p:blipFill>
        <p:spPr>
          <a:xfrm>
            <a:off x="5099216" y="2404280"/>
            <a:ext cx="1993565" cy="560881"/>
          </a:xfrm>
          <a:prstGeom prst="rect">
            <a:avLst/>
          </a:prstGeom>
        </p:spPr>
      </p:pic>
      <p:sp>
        <p:nvSpPr>
          <p:cNvPr id="5" name="Text Placeholder 5">
            <a:extLst>
              <a:ext uri="{FF2B5EF4-FFF2-40B4-BE49-F238E27FC236}">
                <a16:creationId xmlns:a16="http://schemas.microsoft.com/office/drawing/2014/main" id="{ABEA0F94-8F34-43A8-8FA6-054100706BC8}"/>
              </a:ext>
            </a:extLst>
          </p:cNvPr>
          <p:cNvSpPr txBox="1">
            <a:spLocks/>
          </p:cNvSpPr>
          <p:nvPr/>
        </p:nvSpPr>
        <p:spPr>
          <a:xfrm>
            <a:off x="3692697" y="3154128"/>
            <a:ext cx="4806605" cy="2183416"/>
          </a:xfrm>
          <a:prstGeom prst="rect">
            <a:avLst/>
          </a:prstGeom>
          <a:solidFill>
            <a:schemeClr val="bg1"/>
          </a:solid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baseline="0">
                <a:solidFill>
                  <a:schemeClr val="accent6"/>
                </a:solidFill>
                <a:latin typeface="Arial" panose="020B0604020202020204" pitchFamily="34" charset="0"/>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TRAcks</a:t>
            </a:r>
            <a:r>
              <a:rPr lang="en-US" dirty="0"/>
              <a:t> ALL insights, all types of engagement for all posts </a:t>
            </a:r>
          </a:p>
          <a:p>
            <a:endParaRPr lang="en-US" dirty="0"/>
          </a:p>
          <a:p>
            <a:endParaRPr lang="en-US" dirty="0"/>
          </a:p>
          <a:p>
            <a:r>
              <a:rPr lang="en-US" dirty="0"/>
              <a:t>*(shares are tracked only for reels)</a:t>
            </a:r>
          </a:p>
        </p:txBody>
      </p:sp>
    </p:spTree>
    <p:extLst>
      <p:ext uri="{BB962C8B-B14F-4D97-AF65-F5344CB8AC3E}">
        <p14:creationId xmlns:p14="http://schemas.microsoft.com/office/powerpoint/2010/main" val="127876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lide Number Placeholder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6" name="Text Placeholder 55">
            <a:extLst>
              <a:ext uri="{FF2B5EF4-FFF2-40B4-BE49-F238E27FC236}">
                <a16:creationId xmlns:a16="http://schemas.microsoft.com/office/drawing/2014/main" id="{7EAFAEB4-70F7-8583-B27A-F27DCB19E32D}"/>
              </a:ext>
            </a:extLst>
          </p:cNvPr>
          <p:cNvSpPr txBox="1">
            <a:spLocks/>
          </p:cNvSpPr>
          <p:nvPr/>
        </p:nvSpPr>
        <p:spPr>
          <a:xfrm>
            <a:off x="10885801" y="3790706"/>
            <a:ext cx="1306199" cy="557784"/>
          </a:xfrm>
          <a:prstGeom prst="rect">
            <a:avLst/>
          </a:prstGeom>
          <a:solidFill>
            <a:schemeClr val="bg1"/>
          </a:solidFill>
          <a:ln>
            <a:noFill/>
          </a:ln>
        </p:spPr>
        <p:txBody>
          <a:bodyPr vert="horz" lIns="0" tIns="0" rIns="0" bIns="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spc="0" baseline="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60"/>
              </a:spcBef>
              <a:buFont typeface="Arial" panose="020B0604020202020204" pitchFamily="34" charset="0"/>
              <a:buNone/>
              <a:defRPr sz="2000" b="1" kern="1200">
                <a:solidFill>
                  <a:schemeClr val="accent6"/>
                </a:solidFill>
                <a:latin typeface="+mn-lt"/>
                <a:ea typeface="+mn-ea"/>
                <a:cs typeface="+mn-cs"/>
              </a:defRPr>
            </a:lvl2pPr>
            <a:lvl3pPr marL="914400" indent="0" algn="l" defTabSz="914400" rtl="0" eaLnBrk="1" latinLnBrk="0" hangingPunct="1">
              <a:lnSpc>
                <a:spcPct val="100000"/>
              </a:lnSpc>
              <a:spcBef>
                <a:spcPts val="360"/>
              </a:spcBef>
              <a:buFont typeface="Arial" panose="020B0604020202020204" pitchFamily="34" charset="0"/>
              <a:buNone/>
              <a:defRPr sz="1800" b="1" kern="1200">
                <a:solidFill>
                  <a:schemeClr val="accent6"/>
                </a:solidFill>
                <a:latin typeface="+mn-lt"/>
                <a:ea typeface="+mn-ea"/>
                <a:cs typeface="+mn-cs"/>
              </a:defRPr>
            </a:lvl3pPr>
            <a:lvl4pPr marL="13716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4pPr>
            <a:lvl5pPr marL="18288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solidFill>
                <a:schemeClr val="bg1">
                  <a:lumMod val="95000"/>
                </a:schemeClr>
              </a:solidFill>
            </a:endParaRPr>
          </a:p>
        </p:txBody>
      </p:sp>
      <p:pic>
        <p:nvPicPr>
          <p:cNvPr id="23" name="Picture 2" descr="Job Application for Office Coordinator at Emplifi (external posting)">
            <a:extLst>
              <a:ext uri="{FF2B5EF4-FFF2-40B4-BE49-F238E27FC236}">
                <a16:creationId xmlns:a16="http://schemas.microsoft.com/office/drawing/2014/main" id="{9DCB7874-A308-86D3-171A-491E892F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561" y="636892"/>
            <a:ext cx="659108" cy="659108"/>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4">
            <a:extLst>
              <a:ext uri="{FF2B5EF4-FFF2-40B4-BE49-F238E27FC236}">
                <a16:creationId xmlns:a16="http://schemas.microsoft.com/office/drawing/2014/main" id="{CA27A1A0-6759-C5E6-6E6B-7A9551BE714B}"/>
              </a:ext>
            </a:extLst>
          </p:cNvPr>
          <p:cNvSpPr>
            <a:spLocks noGrp="1"/>
          </p:cNvSpPr>
          <p:nvPr>
            <p:ph type="title"/>
          </p:nvPr>
        </p:nvSpPr>
        <p:spPr>
          <a:xfrm>
            <a:off x="3136604" y="455073"/>
            <a:ext cx="8307377" cy="768096"/>
          </a:xfrm>
        </p:spPr>
        <p:txBody>
          <a:bodyPr/>
          <a:lstStyle/>
          <a:p>
            <a:pPr algn="l"/>
            <a:br>
              <a:rPr lang="en-US" sz="3200" dirty="0"/>
            </a:br>
            <a:r>
              <a:rPr lang="en-US" sz="3200" dirty="0"/>
              <a:t>How to use the content hub:</a:t>
            </a:r>
          </a:p>
        </p:txBody>
      </p:sp>
      <p:sp>
        <p:nvSpPr>
          <p:cNvPr id="29" name="Title 4">
            <a:extLst>
              <a:ext uri="{FF2B5EF4-FFF2-40B4-BE49-F238E27FC236}">
                <a16:creationId xmlns:a16="http://schemas.microsoft.com/office/drawing/2014/main" id="{EA5D82C2-2764-A53D-C862-79526FAE378C}"/>
              </a:ext>
            </a:extLst>
          </p:cNvPr>
          <p:cNvSpPr txBox="1">
            <a:spLocks/>
          </p:cNvSpPr>
          <p:nvPr/>
        </p:nvSpPr>
        <p:spPr>
          <a:xfrm>
            <a:off x="609599" y="3406658"/>
            <a:ext cx="9725248" cy="76809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pPr algn="l"/>
            <a:r>
              <a:rPr lang="en-US" sz="3200" dirty="0"/>
              <a:t>Step 1: you need an </a:t>
            </a:r>
            <a:r>
              <a:rPr lang="en-US" sz="3200" dirty="0" err="1"/>
              <a:t>emplifi</a:t>
            </a:r>
            <a:r>
              <a:rPr lang="en-US" sz="3200" dirty="0"/>
              <a:t> account</a:t>
            </a:r>
          </a:p>
        </p:txBody>
      </p:sp>
      <p:sp>
        <p:nvSpPr>
          <p:cNvPr id="30" name="Text Placeholder 6">
            <a:extLst>
              <a:ext uri="{FF2B5EF4-FFF2-40B4-BE49-F238E27FC236}">
                <a16:creationId xmlns:a16="http://schemas.microsoft.com/office/drawing/2014/main" id="{2D7CC62F-12FB-C1BC-986F-1512474030CC}"/>
              </a:ext>
            </a:extLst>
          </p:cNvPr>
          <p:cNvSpPr txBox="1">
            <a:spLocks/>
          </p:cNvSpPr>
          <p:nvPr/>
        </p:nvSpPr>
        <p:spPr>
          <a:xfrm>
            <a:off x="609598" y="4348490"/>
            <a:ext cx="9831574" cy="2739783"/>
          </a:xfrm>
          <a:prstGeom prst="rect">
            <a:avLst/>
          </a:prstGeom>
          <a:noFill/>
        </p:spPr>
        <p:txBody>
          <a:bodyPr vert="horz" lIns="91440" tIns="45720" rIns="91440" bIns="45720" rtlCol="0" anchor="t">
            <a:normAutofit/>
          </a:bodyPr>
          <a:lstStyle>
            <a:lvl1pPr indent="0" defTabSz="914400">
              <a:lnSpc>
                <a:spcPct val="100000"/>
              </a:lnSpc>
              <a:spcBef>
                <a:spcPts val="360"/>
              </a:spcBef>
              <a:buFont typeface="Arial" panose="020B0604020202020204" pitchFamily="34" charset="0"/>
              <a:buNone/>
              <a:defRPr sz="1600">
                <a:solidFill>
                  <a:schemeClr val="accent6"/>
                </a:solidFill>
                <a:cs typeface="Sabon Next LT"/>
              </a:defRPr>
            </a:lvl1pPr>
            <a:lvl2pPr marL="685800" indent="-347472" defTabSz="914400">
              <a:lnSpc>
                <a:spcPct val="100000"/>
              </a:lnSpc>
              <a:spcBef>
                <a:spcPts val="360"/>
              </a:spcBef>
              <a:buFont typeface="Arial" panose="020B0604020202020204" pitchFamily="34" charset="0"/>
              <a:buChar char="•"/>
              <a:defRPr sz="2400">
                <a:solidFill>
                  <a:schemeClr val="accent6"/>
                </a:solidFill>
              </a:defRPr>
            </a:lvl2pPr>
            <a:lvl3pPr marL="1143000" indent="-347472" defTabSz="914400">
              <a:lnSpc>
                <a:spcPct val="100000"/>
              </a:lnSpc>
              <a:spcBef>
                <a:spcPts val="360"/>
              </a:spcBef>
              <a:buFont typeface="Arial" panose="020B0604020202020204" pitchFamily="34" charset="0"/>
              <a:buChar char="•"/>
              <a:defRPr sz="2000">
                <a:solidFill>
                  <a:schemeClr val="accent6"/>
                </a:solidFill>
              </a:defRPr>
            </a:lvl3pPr>
            <a:lvl4pPr marL="1600200" indent="-347472" defTabSz="914400">
              <a:lnSpc>
                <a:spcPct val="100000"/>
              </a:lnSpc>
              <a:spcBef>
                <a:spcPts val="360"/>
              </a:spcBef>
              <a:buFont typeface="Arial" panose="020B0604020202020204" pitchFamily="34" charset="0"/>
              <a:buChar char="•"/>
              <a:defRPr>
                <a:solidFill>
                  <a:schemeClr val="accent6"/>
                </a:solidFill>
              </a:defRPr>
            </a:lvl4pPr>
            <a:lvl5pPr marL="2057400" indent="-347472" defTabSz="914400">
              <a:lnSpc>
                <a:spcPct val="100000"/>
              </a:lnSpc>
              <a:spcBef>
                <a:spcPts val="360"/>
              </a:spcBef>
              <a:buFont typeface="Arial" panose="020B0604020202020204" pitchFamily="34" charset="0"/>
              <a:buChar char="•"/>
              <a:defRPr>
                <a:solidFill>
                  <a:schemeClr val="accent6"/>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You can contact me (Sandra Abdulhakova // </a:t>
            </a:r>
            <a:r>
              <a:rPr lang="en-US" dirty="0">
                <a:hlinkClick r:id="rId4"/>
              </a:rPr>
              <a:t>abdulhakovas@rferl.org</a:t>
            </a:r>
            <a:r>
              <a:rPr lang="en-US" dirty="0"/>
              <a:t>)</a:t>
            </a:r>
          </a:p>
          <a:p>
            <a:endParaRPr lang="en-US" dirty="0"/>
          </a:p>
          <a:p>
            <a:r>
              <a:rPr lang="en-US" dirty="0"/>
              <a:t>And I will send you an invite to the platform! </a:t>
            </a:r>
          </a:p>
          <a:p>
            <a:endParaRPr lang="en-US" dirty="0"/>
          </a:p>
          <a:p>
            <a:r>
              <a:rPr lang="en-US" i="1" dirty="0"/>
              <a:t>Who should have access to </a:t>
            </a:r>
            <a:r>
              <a:rPr lang="en-US" i="1" dirty="0" err="1"/>
              <a:t>Emplifi</a:t>
            </a:r>
            <a:r>
              <a:rPr lang="en-US" i="1" dirty="0"/>
              <a:t>? </a:t>
            </a:r>
          </a:p>
          <a:p>
            <a:r>
              <a:rPr lang="en-US" i="1" dirty="0"/>
              <a:t>Service Directors, digital leads,  social media editors, and anyone who produces content for digital platforms!</a:t>
            </a:r>
          </a:p>
          <a:p>
            <a:endParaRPr lang="en-US" dirty="0"/>
          </a:p>
        </p:txBody>
      </p:sp>
    </p:spTree>
    <p:extLst>
      <p:ext uri="{BB962C8B-B14F-4D97-AF65-F5344CB8AC3E}">
        <p14:creationId xmlns:p14="http://schemas.microsoft.com/office/powerpoint/2010/main" val="2753298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25F4DB-88A4-A605-5053-3493679534B5}"/>
              </a:ext>
            </a:extLst>
          </p:cNvPr>
          <p:cNvSpPr/>
          <p:nvPr/>
        </p:nvSpPr>
        <p:spPr>
          <a:xfrm>
            <a:off x="239486" y="3790706"/>
            <a:ext cx="4452257" cy="768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75" name="Slide Number Placeholder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6" name="Text Placeholder 55">
            <a:extLst>
              <a:ext uri="{FF2B5EF4-FFF2-40B4-BE49-F238E27FC236}">
                <a16:creationId xmlns:a16="http://schemas.microsoft.com/office/drawing/2014/main" id="{7EAFAEB4-70F7-8583-B27A-F27DCB19E32D}"/>
              </a:ext>
            </a:extLst>
          </p:cNvPr>
          <p:cNvSpPr txBox="1">
            <a:spLocks/>
          </p:cNvSpPr>
          <p:nvPr/>
        </p:nvSpPr>
        <p:spPr>
          <a:xfrm>
            <a:off x="10885801" y="3790706"/>
            <a:ext cx="1306199" cy="557784"/>
          </a:xfrm>
          <a:prstGeom prst="rect">
            <a:avLst/>
          </a:prstGeom>
          <a:solidFill>
            <a:schemeClr val="bg1"/>
          </a:solidFill>
          <a:ln>
            <a:noFill/>
          </a:ln>
        </p:spPr>
        <p:txBody>
          <a:bodyPr vert="horz" lIns="0" tIns="0" rIns="0" bIns="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spc="0" baseline="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60"/>
              </a:spcBef>
              <a:buFont typeface="Arial" panose="020B0604020202020204" pitchFamily="34" charset="0"/>
              <a:buNone/>
              <a:defRPr sz="2000" b="1" kern="1200">
                <a:solidFill>
                  <a:schemeClr val="accent6"/>
                </a:solidFill>
                <a:latin typeface="+mn-lt"/>
                <a:ea typeface="+mn-ea"/>
                <a:cs typeface="+mn-cs"/>
              </a:defRPr>
            </a:lvl2pPr>
            <a:lvl3pPr marL="914400" indent="0" algn="l" defTabSz="914400" rtl="0" eaLnBrk="1" latinLnBrk="0" hangingPunct="1">
              <a:lnSpc>
                <a:spcPct val="100000"/>
              </a:lnSpc>
              <a:spcBef>
                <a:spcPts val="360"/>
              </a:spcBef>
              <a:buFont typeface="Arial" panose="020B0604020202020204" pitchFamily="34" charset="0"/>
              <a:buNone/>
              <a:defRPr sz="1800" b="1" kern="1200">
                <a:solidFill>
                  <a:schemeClr val="accent6"/>
                </a:solidFill>
                <a:latin typeface="+mn-lt"/>
                <a:ea typeface="+mn-ea"/>
                <a:cs typeface="+mn-cs"/>
              </a:defRPr>
            </a:lvl3pPr>
            <a:lvl4pPr marL="13716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4pPr>
            <a:lvl5pPr marL="18288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solidFill>
                <a:schemeClr val="bg1">
                  <a:lumMod val="95000"/>
                </a:schemeClr>
              </a:solidFill>
            </a:endParaRPr>
          </a:p>
        </p:txBody>
      </p:sp>
      <p:pic>
        <p:nvPicPr>
          <p:cNvPr id="23" name="Picture 2" descr="Job Application for Office Coordinator at Emplifi (external posting)">
            <a:extLst>
              <a:ext uri="{FF2B5EF4-FFF2-40B4-BE49-F238E27FC236}">
                <a16:creationId xmlns:a16="http://schemas.microsoft.com/office/drawing/2014/main" id="{9DCB7874-A308-86D3-171A-491E892F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561" y="636892"/>
            <a:ext cx="659108" cy="659108"/>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4">
            <a:extLst>
              <a:ext uri="{FF2B5EF4-FFF2-40B4-BE49-F238E27FC236}">
                <a16:creationId xmlns:a16="http://schemas.microsoft.com/office/drawing/2014/main" id="{CA27A1A0-6759-C5E6-6E6B-7A9551BE714B}"/>
              </a:ext>
            </a:extLst>
          </p:cNvPr>
          <p:cNvSpPr>
            <a:spLocks noGrp="1"/>
          </p:cNvSpPr>
          <p:nvPr>
            <p:ph type="title"/>
          </p:nvPr>
        </p:nvSpPr>
        <p:spPr>
          <a:xfrm>
            <a:off x="3136604" y="455073"/>
            <a:ext cx="8307377" cy="768096"/>
          </a:xfrm>
        </p:spPr>
        <p:txBody>
          <a:bodyPr/>
          <a:lstStyle/>
          <a:p>
            <a:pPr algn="l"/>
            <a:br>
              <a:rPr lang="en-US" sz="3200" dirty="0"/>
            </a:br>
            <a:r>
              <a:rPr lang="en-US" sz="3200" dirty="0"/>
              <a:t>How to use the content hub:</a:t>
            </a:r>
          </a:p>
        </p:txBody>
      </p:sp>
      <p:sp>
        <p:nvSpPr>
          <p:cNvPr id="29" name="Title 4">
            <a:extLst>
              <a:ext uri="{FF2B5EF4-FFF2-40B4-BE49-F238E27FC236}">
                <a16:creationId xmlns:a16="http://schemas.microsoft.com/office/drawing/2014/main" id="{EA5D82C2-2764-A53D-C862-79526FAE378C}"/>
              </a:ext>
            </a:extLst>
          </p:cNvPr>
          <p:cNvSpPr txBox="1">
            <a:spLocks/>
          </p:cNvSpPr>
          <p:nvPr/>
        </p:nvSpPr>
        <p:spPr>
          <a:xfrm>
            <a:off x="3135329" y="1146344"/>
            <a:ext cx="9725248" cy="76809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pPr algn="l"/>
            <a:r>
              <a:rPr lang="en-US" sz="3200" dirty="0"/>
              <a:t>Step 2a:</a:t>
            </a:r>
          </a:p>
        </p:txBody>
      </p:sp>
      <p:pic>
        <p:nvPicPr>
          <p:cNvPr id="3" name="Picture 2">
            <a:extLst>
              <a:ext uri="{FF2B5EF4-FFF2-40B4-BE49-F238E27FC236}">
                <a16:creationId xmlns:a16="http://schemas.microsoft.com/office/drawing/2014/main" id="{8360F7BF-DAB2-3CBD-3C87-52D6802DDBA9}"/>
              </a:ext>
            </a:extLst>
          </p:cNvPr>
          <p:cNvPicPr>
            <a:picLocks noChangeAspect="1"/>
          </p:cNvPicPr>
          <p:nvPr/>
        </p:nvPicPr>
        <p:blipFill>
          <a:blip r:embed="rId4"/>
          <a:stretch>
            <a:fillRect/>
          </a:stretch>
        </p:blipFill>
        <p:spPr>
          <a:xfrm>
            <a:off x="3293113" y="2281689"/>
            <a:ext cx="8664539" cy="4157178"/>
          </a:xfrm>
          <a:prstGeom prst="rect">
            <a:avLst/>
          </a:prstGeom>
        </p:spPr>
      </p:pic>
      <p:sp>
        <p:nvSpPr>
          <p:cNvPr id="5" name="Content Placeholder 2">
            <a:extLst>
              <a:ext uri="{FF2B5EF4-FFF2-40B4-BE49-F238E27FC236}">
                <a16:creationId xmlns:a16="http://schemas.microsoft.com/office/drawing/2014/main" id="{5475C98D-BD52-B0A5-FD50-6A28AA9DF6F3}"/>
              </a:ext>
            </a:extLst>
          </p:cNvPr>
          <p:cNvSpPr txBox="1">
            <a:spLocks/>
          </p:cNvSpPr>
          <p:nvPr/>
        </p:nvSpPr>
        <p:spPr>
          <a:xfrm>
            <a:off x="0" y="2976315"/>
            <a:ext cx="3278122" cy="659108"/>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Navigate to the content hub. </a:t>
            </a:r>
          </a:p>
          <a:p>
            <a:r>
              <a:rPr lang="en-US" sz="1800" dirty="0"/>
              <a:t>Type in your page’s username, select the date range you want to view and hit search. </a:t>
            </a:r>
          </a:p>
          <a:p>
            <a:r>
              <a:rPr lang="en-US" sz="1800" dirty="0"/>
              <a:t>You can choose whichever metric you want to view the posts by; date, likes, comments, saves…</a:t>
            </a:r>
          </a:p>
          <a:p>
            <a:r>
              <a:rPr lang="en-US" sz="1800" dirty="0"/>
              <a:t>This will show you the best-performing posts in each metric</a:t>
            </a:r>
          </a:p>
        </p:txBody>
      </p:sp>
    </p:spTree>
    <p:extLst>
      <p:ext uri="{BB962C8B-B14F-4D97-AF65-F5344CB8AC3E}">
        <p14:creationId xmlns:p14="http://schemas.microsoft.com/office/powerpoint/2010/main" val="827735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25AEB5-28BD-CB9F-3C29-34E5E17E7DB1}"/>
              </a:ext>
            </a:extLst>
          </p:cNvPr>
          <p:cNvSpPr/>
          <p:nvPr/>
        </p:nvSpPr>
        <p:spPr>
          <a:xfrm>
            <a:off x="239486" y="3790706"/>
            <a:ext cx="4452257" cy="768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75" name="Slide Number Placeholder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6" name="Text Placeholder 55">
            <a:extLst>
              <a:ext uri="{FF2B5EF4-FFF2-40B4-BE49-F238E27FC236}">
                <a16:creationId xmlns:a16="http://schemas.microsoft.com/office/drawing/2014/main" id="{7EAFAEB4-70F7-8583-B27A-F27DCB19E32D}"/>
              </a:ext>
            </a:extLst>
          </p:cNvPr>
          <p:cNvSpPr txBox="1">
            <a:spLocks/>
          </p:cNvSpPr>
          <p:nvPr/>
        </p:nvSpPr>
        <p:spPr>
          <a:xfrm>
            <a:off x="10885801" y="3790706"/>
            <a:ext cx="1306199" cy="557784"/>
          </a:xfrm>
          <a:prstGeom prst="rect">
            <a:avLst/>
          </a:prstGeom>
          <a:solidFill>
            <a:schemeClr val="bg1"/>
          </a:solidFill>
          <a:ln>
            <a:noFill/>
          </a:ln>
        </p:spPr>
        <p:txBody>
          <a:bodyPr vert="horz" lIns="0" tIns="0" rIns="0" bIns="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spc="0" baseline="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60"/>
              </a:spcBef>
              <a:buFont typeface="Arial" panose="020B0604020202020204" pitchFamily="34" charset="0"/>
              <a:buNone/>
              <a:defRPr sz="2000" b="1" kern="1200">
                <a:solidFill>
                  <a:schemeClr val="accent6"/>
                </a:solidFill>
                <a:latin typeface="+mn-lt"/>
                <a:ea typeface="+mn-ea"/>
                <a:cs typeface="+mn-cs"/>
              </a:defRPr>
            </a:lvl2pPr>
            <a:lvl3pPr marL="914400" indent="0" algn="l" defTabSz="914400" rtl="0" eaLnBrk="1" latinLnBrk="0" hangingPunct="1">
              <a:lnSpc>
                <a:spcPct val="100000"/>
              </a:lnSpc>
              <a:spcBef>
                <a:spcPts val="360"/>
              </a:spcBef>
              <a:buFont typeface="Arial" panose="020B0604020202020204" pitchFamily="34" charset="0"/>
              <a:buNone/>
              <a:defRPr sz="1800" b="1" kern="1200">
                <a:solidFill>
                  <a:schemeClr val="accent6"/>
                </a:solidFill>
                <a:latin typeface="+mn-lt"/>
                <a:ea typeface="+mn-ea"/>
                <a:cs typeface="+mn-cs"/>
              </a:defRPr>
            </a:lvl3pPr>
            <a:lvl4pPr marL="13716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4pPr>
            <a:lvl5pPr marL="18288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solidFill>
                <a:schemeClr val="bg1">
                  <a:lumMod val="95000"/>
                </a:schemeClr>
              </a:solidFill>
            </a:endParaRPr>
          </a:p>
        </p:txBody>
      </p:sp>
      <p:pic>
        <p:nvPicPr>
          <p:cNvPr id="23" name="Picture 2" descr="Job Application for Office Coordinator at Emplifi (external posting)">
            <a:extLst>
              <a:ext uri="{FF2B5EF4-FFF2-40B4-BE49-F238E27FC236}">
                <a16:creationId xmlns:a16="http://schemas.microsoft.com/office/drawing/2014/main" id="{9DCB7874-A308-86D3-171A-491E892F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561" y="636892"/>
            <a:ext cx="659108" cy="659108"/>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4">
            <a:extLst>
              <a:ext uri="{FF2B5EF4-FFF2-40B4-BE49-F238E27FC236}">
                <a16:creationId xmlns:a16="http://schemas.microsoft.com/office/drawing/2014/main" id="{CA27A1A0-6759-C5E6-6E6B-7A9551BE714B}"/>
              </a:ext>
            </a:extLst>
          </p:cNvPr>
          <p:cNvSpPr>
            <a:spLocks noGrp="1"/>
          </p:cNvSpPr>
          <p:nvPr>
            <p:ph type="title"/>
          </p:nvPr>
        </p:nvSpPr>
        <p:spPr>
          <a:xfrm>
            <a:off x="3136604" y="455073"/>
            <a:ext cx="8307377" cy="768096"/>
          </a:xfrm>
        </p:spPr>
        <p:txBody>
          <a:bodyPr/>
          <a:lstStyle/>
          <a:p>
            <a:pPr algn="l"/>
            <a:br>
              <a:rPr lang="en-US" sz="3200" dirty="0"/>
            </a:br>
            <a:r>
              <a:rPr lang="en-US" sz="3200" dirty="0"/>
              <a:t>How to use the content hub:</a:t>
            </a:r>
          </a:p>
        </p:txBody>
      </p:sp>
      <p:sp>
        <p:nvSpPr>
          <p:cNvPr id="29" name="Title 4">
            <a:extLst>
              <a:ext uri="{FF2B5EF4-FFF2-40B4-BE49-F238E27FC236}">
                <a16:creationId xmlns:a16="http://schemas.microsoft.com/office/drawing/2014/main" id="{EA5D82C2-2764-A53D-C862-79526FAE378C}"/>
              </a:ext>
            </a:extLst>
          </p:cNvPr>
          <p:cNvSpPr txBox="1">
            <a:spLocks/>
          </p:cNvSpPr>
          <p:nvPr/>
        </p:nvSpPr>
        <p:spPr>
          <a:xfrm>
            <a:off x="3135329" y="1146344"/>
            <a:ext cx="9725248" cy="76809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pPr algn="l"/>
            <a:r>
              <a:rPr lang="en-US" sz="3200" dirty="0"/>
              <a:t>Step 2b:</a:t>
            </a:r>
          </a:p>
        </p:txBody>
      </p:sp>
      <p:sp>
        <p:nvSpPr>
          <p:cNvPr id="5" name="Content Placeholder 2">
            <a:extLst>
              <a:ext uri="{FF2B5EF4-FFF2-40B4-BE49-F238E27FC236}">
                <a16:creationId xmlns:a16="http://schemas.microsoft.com/office/drawing/2014/main" id="{5475C98D-BD52-B0A5-FD50-6A28AA9DF6F3}"/>
              </a:ext>
            </a:extLst>
          </p:cNvPr>
          <p:cNvSpPr txBox="1">
            <a:spLocks/>
          </p:cNvSpPr>
          <p:nvPr/>
        </p:nvSpPr>
        <p:spPr>
          <a:xfrm>
            <a:off x="-1" y="2976315"/>
            <a:ext cx="3461657" cy="659108"/>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With this view, you can see individual posts &amp; each post’s performance &amp; in-dept metrics by clicking on it. </a:t>
            </a:r>
          </a:p>
          <a:p>
            <a:r>
              <a:rPr lang="en-US" sz="1800" dirty="0"/>
              <a:t>If you want to view the total values for each metric, switch to performance view and scroll through the metrics sheet. </a:t>
            </a:r>
          </a:p>
          <a:p>
            <a:r>
              <a:rPr lang="en-US" sz="1800" dirty="0"/>
              <a:t>You can see the sum totals as well as the averages for each metric.</a:t>
            </a:r>
          </a:p>
        </p:txBody>
      </p:sp>
      <p:pic>
        <p:nvPicPr>
          <p:cNvPr id="4" name="Picture 3" descr="A screenshot of a computer&#10;&#10;Description automatically generated">
            <a:extLst>
              <a:ext uri="{FF2B5EF4-FFF2-40B4-BE49-F238E27FC236}">
                <a16:creationId xmlns:a16="http://schemas.microsoft.com/office/drawing/2014/main" id="{EBB18CF0-0F99-7DB4-E8B0-57DEE76485F7}"/>
              </a:ext>
            </a:extLst>
          </p:cNvPr>
          <p:cNvPicPr>
            <a:picLocks noChangeAspect="1"/>
          </p:cNvPicPr>
          <p:nvPr/>
        </p:nvPicPr>
        <p:blipFill>
          <a:blip r:embed="rId4"/>
          <a:stretch>
            <a:fillRect/>
          </a:stretch>
        </p:blipFill>
        <p:spPr>
          <a:xfrm>
            <a:off x="3461657" y="2605711"/>
            <a:ext cx="8547295" cy="3842664"/>
          </a:xfrm>
          <a:prstGeom prst="rect">
            <a:avLst/>
          </a:prstGeom>
        </p:spPr>
      </p:pic>
    </p:spTree>
    <p:extLst>
      <p:ext uri="{BB962C8B-B14F-4D97-AF65-F5344CB8AC3E}">
        <p14:creationId xmlns:p14="http://schemas.microsoft.com/office/powerpoint/2010/main" val="265141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807011" y="502059"/>
            <a:ext cx="6766560" cy="768096"/>
          </a:xfrm>
        </p:spPr>
        <p:txBody>
          <a:bodyPr/>
          <a:lstStyle/>
          <a:p>
            <a:r>
              <a:rPr lang="en-US" dirty="0"/>
              <a:t>more questions? </a:t>
            </a:r>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18</a:t>
            </a:fld>
            <a:endParaRPr lang="en-US" dirty="0"/>
          </a:p>
        </p:txBody>
      </p:sp>
      <p:pic>
        <p:nvPicPr>
          <p:cNvPr id="6" name="Picture 2" descr="Download Microsoft Teams Logo in SVG Vector or PNG File ...">
            <a:extLst>
              <a:ext uri="{FF2B5EF4-FFF2-40B4-BE49-F238E27FC236}">
                <a16:creationId xmlns:a16="http://schemas.microsoft.com/office/drawing/2014/main" id="{0BF7FAA6-E2AF-A347-E101-CA9728CD1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23" y="2292180"/>
            <a:ext cx="1365735" cy="910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223542-85A5-91B6-B6A9-D14A22641EC9}"/>
              </a:ext>
            </a:extLst>
          </p:cNvPr>
          <p:cNvPicPr>
            <a:picLocks noChangeAspect="1"/>
          </p:cNvPicPr>
          <p:nvPr/>
        </p:nvPicPr>
        <p:blipFill>
          <a:blip r:embed="rId4"/>
          <a:stretch>
            <a:fillRect/>
          </a:stretch>
        </p:blipFill>
        <p:spPr>
          <a:xfrm>
            <a:off x="2118009" y="2411384"/>
            <a:ext cx="2281172" cy="2128718"/>
          </a:xfrm>
          <a:prstGeom prst="rect">
            <a:avLst/>
          </a:prstGeom>
        </p:spPr>
      </p:pic>
      <p:sp>
        <p:nvSpPr>
          <p:cNvPr id="10" name="Title 1">
            <a:extLst>
              <a:ext uri="{FF2B5EF4-FFF2-40B4-BE49-F238E27FC236}">
                <a16:creationId xmlns:a16="http://schemas.microsoft.com/office/drawing/2014/main" id="{AE0F00F8-DBEB-D12F-4270-049093A26ED6}"/>
              </a:ext>
            </a:extLst>
          </p:cNvPr>
          <p:cNvSpPr txBox="1">
            <a:spLocks/>
          </p:cNvSpPr>
          <p:nvPr/>
        </p:nvSpPr>
        <p:spPr>
          <a:xfrm>
            <a:off x="4632932" y="2363377"/>
            <a:ext cx="3022510" cy="7680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1600" dirty="0">
                <a:solidFill>
                  <a:srgbClr val="202C8F"/>
                </a:solidFill>
              </a:rPr>
              <a:t>Or reach out personally </a:t>
            </a:r>
            <a:r>
              <a:rPr lang="en-US" sz="1600" dirty="0">
                <a:solidFill>
                  <a:srgbClr val="202C8F"/>
                </a:solidFill>
                <a:sym typeface="Wingdings" panose="05000000000000000000" pitchFamily="2" charset="2"/>
              </a:rPr>
              <a:t></a:t>
            </a:r>
            <a:endParaRPr lang="en-US" sz="1600" dirty="0">
              <a:solidFill>
                <a:srgbClr val="202C8F"/>
              </a:solidFill>
            </a:endParaRPr>
          </a:p>
        </p:txBody>
      </p:sp>
      <p:sp>
        <p:nvSpPr>
          <p:cNvPr id="13" name="Title 1">
            <a:extLst>
              <a:ext uri="{FF2B5EF4-FFF2-40B4-BE49-F238E27FC236}">
                <a16:creationId xmlns:a16="http://schemas.microsoft.com/office/drawing/2014/main" id="{BB870539-1D46-D22D-BE67-0ED6E2C90106}"/>
              </a:ext>
            </a:extLst>
          </p:cNvPr>
          <p:cNvSpPr txBox="1">
            <a:spLocks/>
          </p:cNvSpPr>
          <p:nvPr/>
        </p:nvSpPr>
        <p:spPr>
          <a:xfrm>
            <a:off x="807011" y="2411384"/>
            <a:ext cx="5444933" cy="17250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1800" dirty="0">
                <a:solidFill>
                  <a:srgbClr val="202C8F"/>
                </a:solidFill>
              </a:rPr>
              <a:t>Ask a question on </a:t>
            </a:r>
            <a:r>
              <a:rPr lang="en-US" sz="1800" dirty="0">
                <a:solidFill>
                  <a:srgbClr val="202C8F"/>
                </a:solidFill>
                <a:hlinkClick r:id="rId5"/>
              </a:rPr>
              <a:t>our Teams </a:t>
            </a:r>
            <a:r>
              <a:rPr lang="en-US" sz="1800" dirty="0" err="1">
                <a:solidFill>
                  <a:srgbClr val="202C8F"/>
                </a:solidFill>
                <a:hlinkClick r:id="rId5"/>
              </a:rPr>
              <a:t>Emplifi</a:t>
            </a:r>
            <a:r>
              <a:rPr lang="en-US" sz="1800" dirty="0">
                <a:solidFill>
                  <a:srgbClr val="202C8F"/>
                </a:solidFill>
                <a:hlinkClick r:id="rId5"/>
              </a:rPr>
              <a:t> Channel…</a:t>
            </a:r>
            <a:endParaRPr lang="en-US" sz="1800" dirty="0">
              <a:solidFill>
                <a:srgbClr val="202C8F"/>
              </a:solidFill>
            </a:endParaRPr>
          </a:p>
          <a:p>
            <a:endParaRPr lang="en-US" sz="1800" dirty="0">
              <a:solidFill>
                <a:srgbClr val="202C8F"/>
              </a:solidFill>
            </a:endParaRPr>
          </a:p>
        </p:txBody>
      </p:sp>
      <p:sp>
        <p:nvSpPr>
          <p:cNvPr id="3" name="Oval 2">
            <a:extLst>
              <a:ext uri="{FF2B5EF4-FFF2-40B4-BE49-F238E27FC236}">
                <a16:creationId xmlns:a16="http://schemas.microsoft.com/office/drawing/2014/main" id="{C1704591-297B-A33F-8EBB-D0C5EACF4D64}"/>
              </a:ext>
            </a:extLst>
          </p:cNvPr>
          <p:cNvSpPr/>
          <p:nvPr/>
        </p:nvSpPr>
        <p:spPr>
          <a:xfrm>
            <a:off x="2437042" y="4218183"/>
            <a:ext cx="1369414" cy="2414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9BE5CA1-C830-D4E4-0915-D86AA5917E95}"/>
              </a:ext>
            </a:extLst>
          </p:cNvPr>
          <p:cNvSpPr txBox="1">
            <a:spLocks/>
          </p:cNvSpPr>
          <p:nvPr/>
        </p:nvSpPr>
        <p:spPr>
          <a:xfrm>
            <a:off x="2869018" y="5681331"/>
            <a:ext cx="6453963" cy="7680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1600" dirty="0">
                <a:solidFill>
                  <a:srgbClr val="202C8F"/>
                </a:solidFill>
              </a:rPr>
              <a:t>+ additionally, the </a:t>
            </a:r>
            <a:r>
              <a:rPr lang="en-US" sz="1600" dirty="0" err="1">
                <a:solidFill>
                  <a:srgbClr val="202C8F"/>
                </a:solidFill>
              </a:rPr>
              <a:t>rfe</a:t>
            </a:r>
            <a:r>
              <a:rPr lang="en-US" sz="1600" dirty="0">
                <a:solidFill>
                  <a:srgbClr val="202C8F"/>
                </a:solidFill>
              </a:rPr>
              <a:t>/</a:t>
            </a:r>
            <a:r>
              <a:rPr lang="en-US" sz="1600" dirty="0" err="1">
                <a:solidFill>
                  <a:srgbClr val="202C8F"/>
                </a:solidFill>
              </a:rPr>
              <a:t>rl</a:t>
            </a:r>
            <a:r>
              <a:rPr lang="en-US" sz="1600" dirty="0">
                <a:solidFill>
                  <a:srgbClr val="202C8F"/>
                </a:solidFill>
              </a:rPr>
              <a:t> academy is preparing a </a:t>
            </a:r>
            <a:r>
              <a:rPr lang="en-US" sz="1600" dirty="0">
                <a:solidFill>
                  <a:srgbClr val="DF8C8C"/>
                </a:solidFill>
              </a:rPr>
              <a:t>social media strategy on meta platforms course </a:t>
            </a:r>
            <a:r>
              <a:rPr lang="en-US" sz="1600" dirty="0">
                <a:solidFill>
                  <a:srgbClr val="202C8F"/>
                </a:solidFill>
              </a:rPr>
              <a:t>that will be available in late fall! </a:t>
            </a:r>
          </a:p>
        </p:txBody>
      </p:sp>
    </p:spTree>
    <p:extLst>
      <p:ext uri="{BB962C8B-B14F-4D97-AF65-F5344CB8AC3E}">
        <p14:creationId xmlns:p14="http://schemas.microsoft.com/office/powerpoint/2010/main" val="9481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1023461"/>
            <a:ext cx="5385816" cy="669218"/>
          </a:xfrm>
        </p:spPr>
        <p:txBody>
          <a:bodyPr/>
          <a:lstStyle/>
          <a:p>
            <a:r>
              <a:rPr lang="en-US" sz="1800" dirty="0"/>
              <a:t>Private Engagement on Instagram</a:t>
            </a:r>
            <a:br>
              <a:rPr lang="en-US" sz="1800" dirty="0"/>
            </a:br>
            <a:endParaRPr lang="en-US" sz="1800" dirty="0"/>
          </a:p>
        </p:txBody>
      </p:sp>
      <p:pic>
        <p:nvPicPr>
          <p:cNvPr id="4" name="Picture 2" descr="Job Application for Office Coordinator at Emplifi (external posting)">
            <a:extLst>
              <a:ext uri="{FF2B5EF4-FFF2-40B4-BE49-F238E27FC236}">
                <a16:creationId xmlns:a16="http://schemas.microsoft.com/office/drawing/2014/main" id="{0649A67C-EF79-9A28-3D34-C6832BF70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56" y="4606231"/>
            <a:ext cx="1452937" cy="14529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543EA1-577F-BCCE-59CA-0D0E4660ECD9}"/>
              </a:ext>
            </a:extLst>
          </p:cNvPr>
          <p:cNvSpPr txBox="1"/>
          <p:nvPr/>
        </p:nvSpPr>
        <p:spPr>
          <a:xfrm>
            <a:off x="3548544" y="1139005"/>
            <a:ext cx="5150840" cy="2785378"/>
          </a:xfrm>
          <a:prstGeom prst="rect">
            <a:avLst/>
          </a:prstGeom>
        </p:spPr>
        <p:txBody>
          <a:bodyPr vert="horz" lIns="91440" tIns="45720" rIns="91440" bIns="45720" rtlCol="0" anchor="t">
            <a:normAutofit/>
          </a:bodyPr>
          <a:lstStyle>
            <a:defPPr>
              <a:defRPr lang="en-US"/>
            </a:defPPr>
            <a:lvl1pPr indent="0" defTabSz="914400">
              <a:lnSpc>
                <a:spcPct val="100000"/>
              </a:lnSpc>
              <a:spcBef>
                <a:spcPts val="360"/>
              </a:spcBef>
              <a:buFont typeface="Arial" panose="020B0604020202020204" pitchFamily="34" charset="0"/>
              <a:buNone/>
              <a:defRPr sz="1500">
                <a:solidFill>
                  <a:schemeClr val="accent6"/>
                </a:solidFill>
              </a:defRPr>
            </a:lvl1pPr>
            <a:lvl2pPr marL="685800" indent="-347472" defTabSz="914400">
              <a:lnSpc>
                <a:spcPct val="100000"/>
              </a:lnSpc>
              <a:spcBef>
                <a:spcPts val="360"/>
              </a:spcBef>
              <a:buFont typeface="Arial" panose="020B0604020202020204" pitchFamily="34" charset="0"/>
              <a:buChar char="•"/>
              <a:defRPr sz="1500">
                <a:solidFill>
                  <a:schemeClr val="accent6"/>
                </a:solidFill>
              </a:defRPr>
            </a:lvl2pPr>
            <a:lvl3pPr marL="1143000" indent="-347472" defTabSz="914400">
              <a:lnSpc>
                <a:spcPct val="100000"/>
              </a:lnSpc>
              <a:spcBef>
                <a:spcPts val="360"/>
              </a:spcBef>
              <a:buFont typeface="Arial" panose="020B0604020202020204" pitchFamily="34" charset="0"/>
              <a:buChar char="•"/>
              <a:defRPr sz="1500">
                <a:solidFill>
                  <a:schemeClr val="accent6"/>
                </a:solidFill>
              </a:defRPr>
            </a:lvl3pPr>
            <a:lvl4pPr marL="1600200" indent="-347472" defTabSz="914400">
              <a:lnSpc>
                <a:spcPct val="100000"/>
              </a:lnSpc>
              <a:spcBef>
                <a:spcPts val="360"/>
              </a:spcBef>
              <a:buFont typeface="Arial" panose="020B0604020202020204" pitchFamily="34" charset="0"/>
              <a:buChar char="•"/>
              <a:defRPr sz="1500">
                <a:solidFill>
                  <a:schemeClr val="accent6"/>
                </a:solidFill>
              </a:defRPr>
            </a:lvl4pPr>
            <a:lvl5pPr marL="2057400" indent="-347472" defTabSz="914400">
              <a:lnSpc>
                <a:spcPct val="100000"/>
              </a:lnSpc>
              <a:spcBef>
                <a:spcPts val="360"/>
              </a:spcBef>
              <a:buFont typeface="Arial" panose="020B0604020202020204" pitchFamily="34" charset="0"/>
              <a:buChar char="•"/>
              <a:defRPr sz="1500">
                <a:solidFill>
                  <a:schemeClr val="accent6"/>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just"/>
            <a:r>
              <a:rPr lang="en-US" dirty="0"/>
              <a:t>Engagement is a great indicator of performance for your content on social media.  Measuring how your audience interacts with your posts can give you valuable insights into their preferences and interests. But what if it’s not safe for your audience to engage with your content? This is when private engagement comes into play.  </a:t>
            </a:r>
          </a:p>
          <a:p>
            <a:pPr algn="just"/>
            <a:endParaRPr lang="en-US" dirty="0"/>
          </a:p>
          <a:p>
            <a:pPr algn="just"/>
            <a:r>
              <a:rPr lang="en-US" dirty="0"/>
              <a:t>We will explore the dynamics of public engagement versus private engagement on Instagram and how you can track it in </a:t>
            </a:r>
            <a:r>
              <a:rPr lang="en-US" dirty="0" err="1"/>
              <a:t>Emplifi</a:t>
            </a:r>
            <a:r>
              <a:rPr lang="en-US" dirty="0"/>
              <a:t>.</a:t>
            </a:r>
          </a:p>
        </p:txBody>
      </p:sp>
    </p:spTree>
    <p:extLst>
      <p:ext uri="{BB962C8B-B14F-4D97-AF65-F5344CB8AC3E}">
        <p14:creationId xmlns:p14="http://schemas.microsoft.com/office/powerpoint/2010/main" val="143233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224528" y="1113514"/>
            <a:ext cx="7545714" cy="768096"/>
          </a:xfrm>
        </p:spPr>
        <p:txBody>
          <a:bodyPr/>
          <a:lstStyle/>
          <a:p>
            <a:r>
              <a:rPr lang="en-US" sz="3600" dirty="0"/>
              <a:t>Instagram performance via </a:t>
            </a:r>
            <a:r>
              <a:rPr lang="en-US" sz="3600" dirty="0" err="1"/>
              <a:t>emplifi</a:t>
            </a:r>
            <a:endParaRPr lang="en-US" sz="3600"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3</a:t>
            </a:fld>
            <a:endParaRPr lang="en-US" dirty="0"/>
          </a:p>
        </p:txBody>
      </p:sp>
      <p:pic>
        <p:nvPicPr>
          <p:cNvPr id="1032" name="Picture 8" descr="Instagram Hearts Sticker by Cosmopolitan for iOS &amp; Android | GIPHY">
            <a:extLst>
              <a:ext uri="{FF2B5EF4-FFF2-40B4-BE49-F238E27FC236}">
                <a16:creationId xmlns:a16="http://schemas.microsoft.com/office/drawing/2014/main" id="{851719BE-68F0-120E-0A14-C2623C351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249" y="2486308"/>
            <a:ext cx="1870421" cy="9426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a:extLst>
              <a:ext uri="{FF2B5EF4-FFF2-40B4-BE49-F238E27FC236}">
                <a16:creationId xmlns:a16="http://schemas.microsoft.com/office/drawing/2014/main" id="{A137209B-268B-0A8E-D321-EDA8B989C57E}"/>
              </a:ext>
            </a:extLst>
          </p:cNvPr>
          <p:cNvSpPr txBox="1">
            <a:spLocks/>
          </p:cNvSpPr>
          <p:nvPr/>
        </p:nvSpPr>
        <p:spPr>
          <a:xfrm>
            <a:off x="4224527" y="3578514"/>
            <a:ext cx="7077882" cy="3158405"/>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effectLst/>
              <a:latin typeface="Times New Roman" panose="02020603050405020304" pitchFamily="18" charset="0"/>
              <a:ea typeface="Arial Unicode MS"/>
            </a:endParaRPr>
          </a:p>
          <a:p>
            <a:pPr marL="347345" indent="-347345"/>
            <a:r>
              <a:rPr lang="en-US" sz="1800" dirty="0">
                <a:effectLst/>
                <a:latin typeface="Times New Roman" panose="02020603050405020304" pitchFamily="18" charset="0"/>
                <a:ea typeface="Arial Unicode MS"/>
              </a:rPr>
              <a:t>Measuring which interactions are going to which posts (Videos, Reels, Carousels/Albums, and Photos) can tell you a lot about what content the audience is receptive to, and what content they find useful.</a:t>
            </a:r>
            <a:endParaRPr lang="en-US" sz="1800" dirty="0">
              <a:solidFill>
                <a:srgbClr val="9D90A0"/>
              </a:solidFill>
              <a:cs typeface="Sabon Next LT"/>
            </a:endParaRPr>
          </a:p>
        </p:txBody>
      </p:sp>
    </p:spTree>
    <p:extLst>
      <p:ext uri="{BB962C8B-B14F-4D97-AF65-F5344CB8AC3E}">
        <p14:creationId xmlns:p14="http://schemas.microsoft.com/office/powerpoint/2010/main" val="97962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224528" y="347472"/>
            <a:ext cx="7967472" cy="768096"/>
          </a:xfrm>
        </p:spPr>
        <p:txBody>
          <a:bodyPr/>
          <a:lstStyle/>
          <a:p>
            <a:r>
              <a:rPr lang="en-US" sz="3600" dirty="0"/>
              <a:t>Likes + Comments</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4</a:t>
            </a:fld>
            <a:endParaRPr lang="en-US" dirty="0"/>
          </a:p>
        </p:txBody>
      </p:sp>
      <p:pic>
        <p:nvPicPr>
          <p:cNvPr id="1032" name="Picture 8" descr="Instagram Hearts Sticker by Cosmopolitan for iOS &amp; Android | GIPHY">
            <a:extLst>
              <a:ext uri="{FF2B5EF4-FFF2-40B4-BE49-F238E27FC236}">
                <a16:creationId xmlns:a16="http://schemas.microsoft.com/office/drawing/2014/main" id="{851719BE-68F0-120E-0A14-C2623C351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0863" y="6028659"/>
            <a:ext cx="1187014" cy="5982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a:extLst>
              <a:ext uri="{FF2B5EF4-FFF2-40B4-BE49-F238E27FC236}">
                <a16:creationId xmlns:a16="http://schemas.microsoft.com/office/drawing/2014/main" id="{A137209B-268B-0A8E-D321-EDA8B989C57E}"/>
              </a:ext>
            </a:extLst>
          </p:cNvPr>
          <p:cNvSpPr txBox="1">
            <a:spLocks/>
          </p:cNvSpPr>
          <p:nvPr/>
        </p:nvSpPr>
        <p:spPr>
          <a:xfrm>
            <a:off x="4384018" y="5445888"/>
            <a:ext cx="2473984" cy="2206752"/>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r>
              <a:rPr lang="en-US" sz="1400" dirty="0">
                <a:solidFill>
                  <a:srgbClr val="9D90A0"/>
                </a:solidFill>
                <a:cs typeface="Sabon Next LT"/>
              </a:rPr>
              <a:t>Radio </a:t>
            </a:r>
            <a:r>
              <a:rPr lang="en-US" sz="1400" dirty="0" err="1">
                <a:solidFill>
                  <a:srgbClr val="9D90A0"/>
                </a:solidFill>
                <a:cs typeface="Sabon Next LT"/>
              </a:rPr>
              <a:t>Tavisupleba’s</a:t>
            </a:r>
            <a:r>
              <a:rPr lang="en-US" sz="1400" dirty="0">
                <a:solidFill>
                  <a:srgbClr val="9D90A0"/>
                </a:solidFill>
                <a:cs typeface="Sabon Next LT"/>
              </a:rPr>
              <a:t> most-liked post last month. </a:t>
            </a:r>
          </a:p>
          <a:p>
            <a:pPr marL="347345" indent="-347345"/>
            <a:r>
              <a:rPr lang="en-US" sz="1400" i="1" dirty="0">
                <a:solidFill>
                  <a:srgbClr val="9D90A0"/>
                </a:solidFill>
                <a:cs typeface="Sabon Next LT"/>
              </a:rPr>
              <a:t>“</a:t>
            </a:r>
            <a:r>
              <a:rPr lang="it-IT" sz="1400" i="1" dirty="0">
                <a:solidFill>
                  <a:srgbClr val="9D90A0"/>
                </a:solidFill>
                <a:cs typeface="Sabon Next LT"/>
              </a:rPr>
              <a:t>⭕ Salome Zurabishvili met Emmanuel Macron in Paris</a:t>
            </a:r>
            <a:r>
              <a:rPr lang="en-US" sz="1400" i="1" dirty="0">
                <a:solidFill>
                  <a:srgbClr val="9D90A0"/>
                </a:solidFill>
                <a:cs typeface="Sabon Next LT"/>
              </a:rPr>
              <a:t>”</a:t>
            </a:r>
          </a:p>
        </p:txBody>
      </p:sp>
      <p:pic>
        <p:nvPicPr>
          <p:cNvPr id="4" name="Picture 3">
            <a:extLst>
              <a:ext uri="{FF2B5EF4-FFF2-40B4-BE49-F238E27FC236}">
                <a16:creationId xmlns:a16="http://schemas.microsoft.com/office/drawing/2014/main" id="{3A01EF60-F3E6-0D2A-505A-727751340855}"/>
              </a:ext>
            </a:extLst>
          </p:cNvPr>
          <p:cNvPicPr>
            <a:picLocks noChangeAspect="1"/>
          </p:cNvPicPr>
          <p:nvPr/>
        </p:nvPicPr>
        <p:blipFill>
          <a:blip r:embed="rId4"/>
          <a:stretch>
            <a:fillRect/>
          </a:stretch>
        </p:blipFill>
        <p:spPr>
          <a:xfrm>
            <a:off x="4384018" y="1261249"/>
            <a:ext cx="2473984" cy="4076305"/>
          </a:xfrm>
          <a:prstGeom prst="rect">
            <a:avLst/>
          </a:prstGeom>
        </p:spPr>
      </p:pic>
      <p:pic>
        <p:nvPicPr>
          <p:cNvPr id="5" name="Picture 4">
            <a:extLst>
              <a:ext uri="{FF2B5EF4-FFF2-40B4-BE49-F238E27FC236}">
                <a16:creationId xmlns:a16="http://schemas.microsoft.com/office/drawing/2014/main" id="{6BBAC789-868D-92C0-4BA1-5D0C63EAAA76}"/>
              </a:ext>
            </a:extLst>
          </p:cNvPr>
          <p:cNvPicPr>
            <a:picLocks noChangeAspect="1"/>
          </p:cNvPicPr>
          <p:nvPr/>
        </p:nvPicPr>
        <p:blipFill>
          <a:blip r:embed="rId5"/>
          <a:stretch>
            <a:fillRect/>
          </a:stretch>
        </p:blipFill>
        <p:spPr>
          <a:xfrm>
            <a:off x="7197459" y="1216463"/>
            <a:ext cx="4560349" cy="4119025"/>
          </a:xfrm>
          <a:prstGeom prst="rect">
            <a:avLst/>
          </a:prstGeom>
        </p:spPr>
      </p:pic>
      <p:pic>
        <p:nvPicPr>
          <p:cNvPr id="6" name="Picture 5" descr="A screenshot of a person's face&#10;&#10;Description automatically generated">
            <a:extLst>
              <a:ext uri="{FF2B5EF4-FFF2-40B4-BE49-F238E27FC236}">
                <a16:creationId xmlns:a16="http://schemas.microsoft.com/office/drawing/2014/main" id="{45728E0E-1889-3C74-76DB-24A90EAEFDAD}"/>
              </a:ext>
            </a:extLst>
          </p:cNvPr>
          <p:cNvPicPr>
            <a:picLocks noChangeAspect="1"/>
          </p:cNvPicPr>
          <p:nvPr/>
        </p:nvPicPr>
        <p:blipFill rotWithShape="1">
          <a:blip r:embed="rId6"/>
          <a:srcRect t="83180" r="41703" b="14166"/>
          <a:stretch/>
        </p:blipFill>
        <p:spPr>
          <a:xfrm>
            <a:off x="9477633" y="5093191"/>
            <a:ext cx="1476676" cy="145469"/>
          </a:xfrm>
          <a:prstGeom prst="rect">
            <a:avLst/>
          </a:prstGeom>
        </p:spPr>
      </p:pic>
      <p:sp>
        <p:nvSpPr>
          <p:cNvPr id="7" name="Text Placeholder 5">
            <a:extLst>
              <a:ext uri="{FF2B5EF4-FFF2-40B4-BE49-F238E27FC236}">
                <a16:creationId xmlns:a16="http://schemas.microsoft.com/office/drawing/2014/main" id="{804311ED-EDFF-E6D8-21E3-86F1D6DF0932}"/>
              </a:ext>
            </a:extLst>
          </p:cNvPr>
          <p:cNvSpPr txBox="1">
            <a:spLocks/>
          </p:cNvSpPr>
          <p:nvPr/>
        </p:nvSpPr>
        <p:spPr>
          <a:xfrm>
            <a:off x="7197459" y="5390688"/>
            <a:ext cx="3653404" cy="2206752"/>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r>
              <a:rPr lang="en-US" sz="1400" dirty="0">
                <a:solidFill>
                  <a:srgbClr val="9D90A0"/>
                </a:solidFill>
                <a:cs typeface="Sabon Next LT"/>
              </a:rPr>
              <a:t>Current Time’s most-commented-upon post last month. </a:t>
            </a:r>
          </a:p>
          <a:p>
            <a:pPr marL="347345" indent="-347345"/>
            <a:r>
              <a:rPr lang="en-US" sz="1400" i="1" dirty="0">
                <a:solidFill>
                  <a:srgbClr val="9D90A0"/>
                </a:solidFill>
                <a:cs typeface="Sabon Next LT"/>
              </a:rPr>
              <a:t>“Residents of Nagorno-Karabakh leave their homes and go to Armenia”</a:t>
            </a:r>
          </a:p>
        </p:txBody>
      </p:sp>
    </p:spTree>
    <p:extLst>
      <p:ext uri="{BB962C8B-B14F-4D97-AF65-F5344CB8AC3E}">
        <p14:creationId xmlns:p14="http://schemas.microsoft.com/office/powerpoint/2010/main" val="90964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4" name="Picture 3" descr="A person holding a flower&#10;&#10;Description automatically generated">
            <a:extLst>
              <a:ext uri="{FF2B5EF4-FFF2-40B4-BE49-F238E27FC236}">
                <a16:creationId xmlns:a16="http://schemas.microsoft.com/office/drawing/2014/main" id="{B806328F-0588-9A0B-440B-FB10C21F1082}"/>
              </a:ext>
            </a:extLst>
          </p:cNvPr>
          <p:cNvPicPr>
            <a:picLocks noChangeAspect="1"/>
          </p:cNvPicPr>
          <p:nvPr/>
        </p:nvPicPr>
        <p:blipFill rotWithShape="1">
          <a:blip r:embed="rId3"/>
          <a:srcRect t="10666" b="10046"/>
          <a:stretch/>
        </p:blipFill>
        <p:spPr>
          <a:xfrm>
            <a:off x="6096000" y="1432096"/>
            <a:ext cx="2962972" cy="5084329"/>
          </a:xfrm>
          <a:prstGeom prst="rect">
            <a:avLst/>
          </a:prstGeom>
        </p:spPr>
      </p:pic>
      <p:sp>
        <p:nvSpPr>
          <p:cNvPr id="3" name="Oval 2">
            <a:extLst>
              <a:ext uri="{FF2B5EF4-FFF2-40B4-BE49-F238E27FC236}">
                <a16:creationId xmlns:a16="http://schemas.microsoft.com/office/drawing/2014/main" id="{4D5CA4C8-0613-C29B-A51D-14AE15099A40}"/>
              </a:ext>
            </a:extLst>
          </p:cNvPr>
          <p:cNvSpPr/>
          <p:nvPr/>
        </p:nvSpPr>
        <p:spPr>
          <a:xfrm>
            <a:off x="6159648" y="5534211"/>
            <a:ext cx="243244" cy="251010"/>
          </a:xfrm>
          <a:prstGeom prst="ellipse">
            <a:avLst/>
          </a:prstGeom>
          <a:solidFill>
            <a:srgbClr val="F5CDC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E3B040A-5C8E-42F7-3115-F9E5838C7C09}"/>
              </a:ext>
            </a:extLst>
          </p:cNvPr>
          <p:cNvSpPr/>
          <p:nvPr/>
        </p:nvSpPr>
        <p:spPr>
          <a:xfrm>
            <a:off x="6450554" y="5540187"/>
            <a:ext cx="243244" cy="251010"/>
          </a:xfrm>
          <a:prstGeom prst="ellipse">
            <a:avLst/>
          </a:prstGeom>
          <a:solidFill>
            <a:schemeClr val="bg2">
              <a:lumMod val="75000"/>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F95FA6E-3349-0005-F11F-D245F78C06F1}"/>
              </a:ext>
            </a:extLst>
          </p:cNvPr>
          <p:cNvSpPr/>
          <p:nvPr/>
        </p:nvSpPr>
        <p:spPr>
          <a:xfrm>
            <a:off x="6729508" y="5534211"/>
            <a:ext cx="243244" cy="251010"/>
          </a:xfrm>
          <a:prstGeom prst="ellipse">
            <a:avLst/>
          </a:prstGeom>
          <a:solidFill>
            <a:srgbClr val="D4D593">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92452E2-4B3D-DBB0-4828-40FBBCD48EA6}"/>
              </a:ext>
            </a:extLst>
          </p:cNvPr>
          <p:cNvSpPr/>
          <p:nvPr/>
        </p:nvSpPr>
        <p:spPr>
          <a:xfrm>
            <a:off x="8683809" y="5501342"/>
            <a:ext cx="329049" cy="339554"/>
          </a:xfrm>
          <a:prstGeom prst="ellipse">
            <a:avLst/>
          </a:prstGeom>
          <a:solidFill>
            <a:schemeClr val="accent5">
              <a:lumMod val="60000"/>
              <a:lumOff val="40000"/>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9F15837F-EE5D-5AF4-2C59-B4E04F9A588E}"/>
              </a:ext>
            </a:extLst>
          </p:cNvPr>
          <p:cNvSpPr txBox="1">
            <a:spLocks/>
          </p:cNvSpPr>
          <p:nvPr/>
        </p:nvSpPr>
        <p:spPr>
          <a:xfrm>
            <a:off x="4224528" y="730669"/>
            <a:ext cx="7967472" cy="7680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3600" dirty="0"/>
              <a:t>Your IG Feed looks like this:</a:t>
            </a:r>
          </a:p>
        </p:txBody>
      </p:sp>
    </p:spTree>
    <p:extLst>
      <p:ext uri="{BB962C8B-B14F-4D97-AF65-F5344CB8AC3E}">
        <p14:creationId xmlns:p14="http://schemas.microsoft.com/office/powerpoint/2010/main" val="1919117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4" name="Picture 3" descr="A person holding a flower&#10;&#10;Description automatically generated">
            <a:extLst>
              <a:ext uri="{FF2B5EF4-FFF2-40B4-BE49-F238E27FC236}">
                <a16:creationId xmlns:a16="http://schemas.microsoft.com/office/drawing/2014/main" id="{B806328F-0588-9A0B-440B-FB10C21F1082}"/>
              </a:ext>
            </a:extLst>
          </p:cNvPr>
          <p:cNvPicPr>
            <a:picLocks noChangeAspect="1"/>
          </p:cNvPicPr>
          <p:nvPr/>
        </p:nvPicPr>
        <p:blipFill rotWithShape="1">
          <a:blip r:embed="rId3"/>
          <a:srcRect t="74637" b="21449"/>
          <a:stretch/>
        </p:blipFill>
        <p:spPr>
          <a:xfrm>
            <a:off x="4466895" y="3790506"/>
            <a:ext cx="6702463" cy="567801"/>
          </a:xfrm>
          <a:prstGeom prst="rect">
            <a:avLst/>
          </a:prstGeom>
        </p:spPr>
      </p:pic>
      <p:sp>
        <p:nvSpPr>
          <p:cNvPr id="3" name="Oval 2">
            <a:extLst>
              <a:ext uri="{FF2B5EF4-FFF2-40B4-BE49-F238E27FC236}">
                <a16:creationId xmlns:a16="http://schemas.microsoft.com/office/drawing/2014/main" id="{4D5CA4C8-0613-C29B-A51D-14AE15099A40}"/>
              </a:ext>
            </a:extLst>
          </p:cNvPr>
          <p:cNvSpPr/>
          <p:nvPr/>
        </p:nvSpPr>
        <p:spPr>
          <a:xfrm>
            <a:off x="4604114" y="3790505"/>
            <a:ext cx="550236" cy="567803"/>
          </a:xfrm>
          <a:prstGeom prst="ellipse">
            <a:avLst/>
          </a:prstGeom>
          <a:solidFill>
            <a:srgbClr val="F5CDC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E3B040A-5C8E-42F7-3115-F9E5838C7C09}"/>
              </a:ext>
            </a:extLst>
          </p:cNvPr>
          <p:cNvSpPr/>
          <p:nvPr/>
        </p:nvSpPr>
        <p:spPr>
          <a:xfrm>
            <a:off x="5264000" y="3788027"/>
            <a:ext cx="550236" cy="567803"/>
          </a:xfrm>
          <a:prstGeom prst="ellipse">
            <a:avLst/>
          </a:prstGeom>
          <a:solidFill>
            <a:schemeClr val="bg2">
              <a:lumMod val="75000"/>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F95FA6E-3349-0005-F11F-D245F78C06F1}"/>
              </a:ext>
            </a:extLst>
          </p:cNvPr>
          <p:cNvSpPr/>
          <p:nvPr/>
        </p:nvSpPr>
        <p:spPr>
          <a:xfrm>
            <a:off x="5898278" y="3767504"/>
            <a:ext cx="550236" cy="567803"/>
          </a:xfrm>
          <a:prstGeom prst="ellipse">
            <a:avLst/>
          </a:prstGeom>
          <a:solidFill>
            <a:srgbClr val="D4D593">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92452E2-4B3D-DBB0-4828-40FBBCD48EA6}"/>
              </a:ext>
            </a:extLst>
          </p:cNvPr>
          <p:cNvSpPr/>
          <p:nvPr/>
        </p:nvSpPr>
        <p:spPr>
          <a:xfrm>
            <a:off x="10311086" y="3690358"/>
            <a:ext cx="744333" cy="768096"/>
          </a:xfrm>
          <a:prstGeom prst="ellipse">
            <a:avLst/>
          </a:prstGeom>
          <a:solidFill>
            <a:schemeClr val="accent5">
              <a:lumMod val="60000"/>
              <a:lumOff val="40000"/>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A161B5-EB6A-A027-AC83-6C4B25393838}"/>
              </a:ext>
            </a:extLst>
          </p:cNvPr>
          <p:cNvSpPr/>
          <p:nvPr/>
        </p:nvSpPr>
        <p:spPr>
          <a:xfrm>
            <a:off x="4307203" y="2499691"/>
            <a:ext cx="805689" cy="567803"/>
          </a:xfrm>
          <a:prstGeom prst="roundRect">
            <a:avLst/>
          </a:prstGeom>
          <a:solidFill>
            <a:srgbClr val="F5CDCE">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7B7ABA5-EF8C-D39C-97F4-3D85B9D85069}"/>
              </a:ext>
            </a:extLst>
          </p:cNvPr>
          <p:cNvCxnSpPr>
            <a:cxnSpLocks/>
          </p:cNvCxnSpPr>
          <p:nvPr/>
        </p:nvCxnSpPr>
        <p:spPr>
          <a:xfrm>
            <a:off x="4885455" y="3067494"/>
            <a:ext cx="0" cy="723012"/>
          </a:xfrm>
          <a:prstGeom prst="line">
            <a:avLst/>
          </a:prstGeom>
          <a:ln>
            <a:solidFill>
              <a:srgbClr val="F5CDCE"/>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A1D1232-60E5-919B-01EA-D44EA2AC0944}"/>
              </a:ext>
            </a:extLst>
          </p:cNvPr>
          <p:cNvSpPr/>
          <p:nvPr/>
        </p:nvSpPr>
        <p:spPr>
          <a:xfrm>
            <a:off x="5320632" y="2499691"/>
            <a:ext cx="1476064" cy="567803"/>
          </a:xfrm>
          <a:prstGeom prst="roundRect">
            <a:avLst/>
          </a:prstGeom>
          <a:solidFill>
            <a:schemeClr val="bg2">
              <a:lumMod val="75000"/>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C85088C-24BB-D2C0-7F08-82F03EEA1157}"/>
              </a:ext>
            </a:extLst>
          </p:cNvPr>
          <p:cNvSpPr/>
          <p:nvPr/>
        </p:nvSpPr>
        <p:spPr>
          <a:xfrm>
            <a:off x="5992199" y="5058319"/>
            <a:ext cx="1060814" cy="567801"/>
          </a:xfrm>
          <a:prstGeom prst="roundRect">
            <a:avLst/>
          </a:prstGeom>
          <a:solidFill>
            <a:srgbClr val="D4D593">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7D5C709-7E3F-724A-7AC0-0ABF927585FF}"/>
              </a:ext>
            </a:extLst>
          </p:cNvPr>
          <p:cNvSpPr/>
          <p:nvPr/>
        </p:nvSpPr>
        <p:spPr>
          <a:xfrm>
            <a:off x="10170881" y="5058318"/>
            <a:ext cx="884537" cy="567801"/>
          </a:xfrm>
          <a:prstGeom prst="roundRect">
            <a:avLst/>
          </a:prstGeom>
          <a:solidFill>
            <a:schemeClr val="accent5">
              <a:lumMod val="60000"/>
              <a:lumOff val="40000"/>
              <a:alpha val="4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0C8F683-FA37-D730-4807-D8D02179E934}"/>
              </a:ext>
            </a:extLst>
          </p:cNvPr>
          <p:cNvCxnSpPr>
            <a:cxnSpLocks/>
          </p:cNvCxnSpPr>
          <p:nvPr/>
        </p:nvCxnSpPr>
        <p:spPr>
          <a:xfrm>
            <a:off x="5545855" y="3067494"/>
            <a:ext cx="0" cy="723012"/>
          </a:xfrm>
          <a:prstGeom prst="line">
            <a:avLst/>
          </a:prstGeom>
          <a:ln>
            <a:solidFill>
              <a:srgbClr val="AAC4E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2FDF16-5094-6E31-61B3-C2FF63F11647}"/>
              </a:ext>
            </a:extLst>
          </p:cNvPr>
          <p:cNvCxnSpPr>
            <a:cxnSpLocks/>
          </p:cNvCxnSpPr>
          <p:nvPr/>
        </p:nvCxnSpPr>
        <p:spPr>
          <a:xfrm>
            <a:off x="6193555" y="4335307"/>
            <a:ext cx="0" cy="723012"/>
          </a:xfrm>
          <a:prstGeom prst="line">
            <a:avLst/>
          </a:prstGeom>
          <a:ln>
            <a:solidFill>
              <a:srgbClr val="D4D5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D24240D-B138-24E3-8918-B2503E5EC27D}"/>
              </a:ext>
            </a:extLst>
          </p:cNvPr>
          <p:cNvCxnSpPr>
            <a:cxnSpLocks/>
          </p:cNvCxnSpPr>
          <p:nvPr/>
        </p:nvCxnSpPr>
        <p:spPr>
          <a:xfrm>
            <a:off x="10683252" y="4458454"/>
            <a:ext cx="0" cy="59986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4F9A90D-FE19-EFE2-3010-60BDE021FE4A}"/>
              </a:ext>
            </a:extLst>
          </p:cNvPr>
          <p:cNvSpPr txBox="1"/>
          <p:nvPr/>
        </p:nvSpPr>
        <p:spPr>
          <a:xfrm>
            <a:off x="4339433" y="2600331"/>
            <a:ext cx="1401393" cy="369332"/>
          </a:xfrm>
          <a:prstGeom prst="rect">
            <a:avLst/>
          </a:prstGeom>
          <a:noFill/>
        </p:spPr>
        <p:txBody>
          <a:bodyPr wrap="square">
            <a:spAutoFit/>
          </a:bodyPr>
          <a:lstStyle/>
          <a:p>
            <a:r>
              <a:rPr lang="en-US" b="1" dirty="0">
                <a:latin typeface="Arial"/>
                <a:cs typeface="Arial"/>
              </a:rPr>
              <a:t>LIKE</a:t>
            </a:r>
            <a:endParaRPr lang="en-US" b="1" dirty="0"/>
          </a:p>
        </p:txBody>
      </p:sp>
      <p:sp>
        <p:nvSpPr>
          <p:cNvPr id="26" name="TextBox 25">
            <a:extLst>
              <a:ext uri="{FF2B5EF4-FFF2-40B4-BE49-F238E27FC236}">
                <a16:creationId xmlns:a16="http://schemas.microsoft.com/office/drawing/2014/main" id="{ABFE3363-8C72-ED40-173B-13ED7B7C2483}"/>
              </a:ext>
            </a:extLst>
          </p:cNvPr>
          <p:cNvSpPr txBox="1"/>
          <p:nvPr/>
        </p:nvSpPr>
        <p:spPr>
          <a:xfrm>
            <a:off x="5360370" y="2610428"/>
            <a:ext cx="1401393" cy="369332"/>
          </a:xfrm>
          <a:prstGeom prst="rect">
            <a:avLst/>
          </a:prstGeom>
          <a:noFill/>
        </p:spPr>
        <p:txBody>
          <a:bodyPr wrap="square">
            <a:spAutoFit/>
          </a:bodyPr>
          <a:lstStyle/>
          <a:p>
            <a:r>
              <a:rPr lang="en-US" b="1" dirty="0">
                <a:latin typeface="Arial"/>
                <a:cs typeface="Arial"/>
              </a:rPr>
              <a:t>COMMENT</a:t>
            </a:r>
            <a:endParaRPr lang="en-US" b="1" dirty="0"/>
          </a:p>
        </p:txBody>
      </p:sp>
      <p:sp>
        <p:nvSpPr>
          <p:cNvPr id="27" name="TextBox 26">
            <a:extLst>
              <a:ext uri="{FF2B5EF4-FFF2-40B4-BE49-F238E27FC236}">
                <a16:creationId xmlns:a16="http://schemas.microsoft.com/office/drawing/2014/main" id="{6848E620-DD27-AAB4-204B-BEAFDAD5D7A3}"/>
              </a:ext>
            </a:extLst>
          </p:cNvPr>
          <p:cNvSpPr txBox="1"/>
          <p:nvPr/>
        </p:nvSpPr>
        <p:spPr>
          <a:xfrm>
            <a:off x="6039616" y="5179150"/>
            <a:ext cx="1243500" cy="369332"/>
          </a:xfrm>
          <a:prstGeom prst="rect">
            <a:avLst/>
          </a:prstGeom>
          <a:noFill/>
        </p:spPr>
        <p:txBody>
          <a:bodyPr wrap="square">
            <a:spAutoFit/>
          </a:bodyPr>
          <a:lstStyle/>
          <a:p>
            <a:r>
              <a:rPr lang="en-US" b="1" dirty="0">
                <a:latin typeface="Arial"/>
                <a:cs typeface="Arial"/>
              </a:rPr>
              <a:t>SHARE</a:t>
            </a:r>
            <a:endParaRPr lang="en-US" b="1" dirty="0"/>
          </a:p>
        </p:txBody>
      </p:sp>
      <p:sp>
        <p:nvSpPr>
          <p:cNvPr id="28" name="TextBox 27">
            <a:extLst>
              <a:ext uri="{FF2B5EF4-FFF2-40B4-BE49-F238E27FC236}">
                <a16:creationId xmlns:a16="http://schemas.microsoft.com/office/drawing/2014/main" id="{35D2D318-5CB5-0185-2808-35FE0832D07C}"/>
              </a:ext>
            </a:extLst>
          </p:cNvPr>
          <p:cNvSpPr txBox="1"/>
          <p:nvPr/>
        </p:nvSpPr>
        <p:spPr>
          <a:xfrm>
            <a:off x="10213414" y="5173156"/>
            <a:ext cx="1060814" cy="369332"/>
          </a:xfrm>
          <a:prstGeom prst="rect">
            <a:avLst/>
          </a:prstGeom>
          <a:noFill/>
        </p:spPr>
        <p:txBody>
          <a:bodyPr wrap="square">
            <a:spAutoFit/>
          </a:bodyPr>
          <a:lstStyle/>
          <a:p>
            <a:r>
              <a:rPr lang="en-US" b="1" dirty="0">
                <a:latin typeface="Arial"/>
                <a:cs typeface="Arial"/>
              </a:rPr>
              <a:t>SAVE</a:t>
            </a:r>
            <a:endParaRPr lang="en-US" b="1" dirty="0"/>
          </a:p>
        </p:txBody>
      </p:sp>
      <p:sp>
        <p:nvSpPr>
          <p:cNvPr id="9" name="Rectangle: Rounded Corners 8">
            <a:extLst>
              <a:ext uri="{FF2B5EF4-FFF2-40B4-BE49-F238E27FC236}">
                <a16:creationId xmlns:a16="http://schemas.microsoft.com/office/drawing/2014/main" id="{F3F98AD1-8B62-5B86-3133-F84966A99141}"/>
              </a:ext>
            </a:extLst>
          </p:cNvPr>
          <p:cNvSpPr/>
          <p:nvPr/>
        </p:nvSpPr>
        <p:spPr>
          <a:xfrm>
            <a:off x="4072271" y="2275483"/>
            <a:ext cx="2945217" cy="1041874"/>
          </a:xfrm>
          <a:prstGeom prst="roundRect">
            <a:avLst/>
          </a:prstGeom>
          <a:noFill/>
          <a:ln w="28575">
            <a:solidFill>
              <a:srgbClr val="DF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1867E57-912C-D34A-BF65-BCEA380E9B4A}"/>
              </a:ext>
            </a:extLst>
          </p:cNvPr>
          <p:cNvSpPr/>
          <p:nvPr/>
        </p:nvSpPr>
        <p:spPr>
          <a:xfrm>
            <a:off x="5814236" y="4880109"/>
            <a:ext cx="5435010" cy="978432"/>
          </a:xfrm>
          <a:prstGeom prst="roundRect">
            <a:avLst/>
          </a:prstGeom>
          <a:noFill/>
          <a:ln w="28575">
            <a:solidFill>
              <a:srgbClr val="DF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AE5364-43C5-EF58-14B8-660A50A3DFD4}"/>
              </a:ext>
            </a:extLst>
          </p:cNvPr>
          <p:cNvSpPr txBox="1"/>
          <p:nvPr/>
        </p:nvSpPr>
        <p:spPr>
          <a:xfrm>
            <a:off x="4072271" y="1840954"/>
            <a:ext cx="3203823" cy="369332"/>
          </a:xfrm>
          <a:prstGeom prst="rect">
            <a:avLst/>
          </a:prstGeom>
          <a:noFill/>
        </p:spPr>
        <p:txBody>
          <a:bodyPr wrap="square">
            <a:spAutoFit/>
          </a:bodyPr>
          <a:lstStyle/>
          <a:p>
            <a:r>
              <a:rPr lang="en-US" b="1" dirty="0">
                <a:solidFill>
                  <a:srgbClr val="9D90A0"/>
                </a:solidFill>
                <a:latin typeface="Arial"/>
                <a:cs typeface="Arial"/>
              </a:rPr>
              <a:t>PUBLIC ENGAGEMENT</a:t>
            </a:r>
            <a:endParaRPr lang="en-US" b="1" dirty="0">
              <a:solidFill>
                <a:srgbClr val="9D90A0"/>
              </a:solidFill>
            </a:endParaRPr>
          </a:p>
        </p:txBody>
      </p:sp>
      <p:sp>
        <p:nvSpPr>
          <p:cNvPr id="17" name="TextBox 16">
            <a:extLst>
              <a:ext uri="{FF2B5EF4-FFF2-40B4-BE49-F238E27FC236}">
                <a16:creationId xmlns:a16="http://schemas.microsoft.com/office/drawing/2014/main" id="{DCE85435-BCFA-4A24-5565-762F2FE52B6B}"/>
              </a:ext>
            </a:extLst>
          </p:cNvPr>
          <p:cNvSpPr txBox="1"/>
          <p:nvPr/>
        </p:nvSpPr>
        <p:spPr>
          <a:xfrm>
            <a:off x="7107263" y="5938527"/>
            <a:ext cx="3203823" cy="369332"/>
          </a:xfrm>
          <a:prstGeom prst="rect">
            <a:avLst/>
          </a:prstGeom>
          <a:noFill/>
        </p:spPr>
        <p:txBody>
          <a:bodyPr wrap="square">
            <a:spAutoFit/>
          </a:bodyPr>
          <a:lstStyle/>
          <a:p>
            <a:r>
              <a:rPr lang="en-US" b="1" dirty="0">
                <a:solidFill>
                  <a:srgbClr val="9D90A0"/>
                </a:solidFill>
                <a:latin typeface="Arial"/>
                <a:cs typeface="Arial"/>
              </a:rPr>
              <a:t>PRIVATE ENGAGEMENT</a:t>
            </a:r>
            <a:endParaRPr lang="en-US" b="1" dirty="0">
              <a:solidFill>
                <a:srgbClr val="9D90A0"/>
              </a:solidFill>
            </a:endParaRPr>
          </a:p>
        </p:txBody>
      </p:sp>
      <p:sp>
        <p:nvSpPr>
          <p:cNvPr id="19" name="Rectangle 18">
            <a:extLst>
              <a:ext uri="{FF2B5EF4-FFF2-40B4-BE49-F238E27FC236}">
                <a16:creationId xmlns:a16="http://schemas.microsoft.com/office/drawing/2014/main" id="{3AAAEEB3-D6EF-88F7-EA34-3290407DE824}"/>
              </a:ext>
            </a:extLst>
          </p:cNvPr>
          <p:cNvSpPr/>
          <p:nvPr/>
        </p:nvSpPr>
        <p:spPr>
          <a:xfrm>
            <a:off x="7283116" y="3790506"/>
            <a:ext cx="1339887" cy="667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D75EC701-02A6-2390-5FDF-6BB58CCB753E}"/>
              </a:ext>
            </a:extLst>
          </p:cNvPr>
          <p:cNvSpPr txBox="1">
            <a:spLocks/>
          </p:cNvSpPr>
          <p:nvPr/>
        </p:nvSpPr>
        <p:spPr>
          <a:xfrm>
            <a:off x="4224528" y="730669"/>
            <a:ext cx="7967472" cy="7680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3600" dirty="0"/>
              <a:t>Four interactions, </a:t>
            </a:r>
          </a:p>
          <a:p>
            <a:r>
              <a:rPr lang="en-US" sz="3600" dirty="0"/>
              <a:t>one major difference</a:t>
            </a:r>
          </a:p>
        </p:txBody>
      </p:sp>
    </p:spTree>
    <p:extLst>
      <p:ext uri="{BB962C8B-B14F-4D97-AF65-F5344CB8AC3E}">
        <p14:creationId xmlns:p14="http://schemas.microsoft.com/office/powerpoint/2010/main" val="3038650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2289049" y="1945389"/>
            <a:ext cx="3328416" cy="4583002"/>
          </a:xfrm>
        </p:spPr>
        <p:txBody>
          <a:bodyPr/>
          <a:lstStyle/>
          <a:p>
            <a:endParaRPr lang="en-US" dirty="0"/>
          </a:p>
        </p:txBody>
      </p:sp>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a:xfrm>
            <a:off x="6295644" y="1945389"/>
            <a:ext cx="3328416" cy="4583002"/>
          </a:xfrm>
        </p:spPr>
        <p:txBody>
          <a:bodyPr/>
          <a:lstStyle/>
          <a:p>
            <a:r>
              <a:rPr lang="en-US" dirty="0"/>
              <a:t>Private!</a:t>
            </a:r>
          </a:p>
        </p:txBody>
      </p:sp>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a:xfrm>
            <a:off x="6574536" y="3152396"/>
            <a:ext cx="2770632" cy="2739783"/>
          </a:xfrm>
        </p:spPr>
        <p:txBody>
          <a:bodyPr>
            <a:normAutofit/>
          </a:bodyPr>
          <a:lstStyle/>
          <a:p>
            <a:pPr marL="0" indent="0">
              <a:buNone/>
            </a:pPr>
            <a:r>
              <a:rPr lang="en-US" sz="1600" dirty="0">
                <a:cs typeface="Sabon Next LT"/>
              </a:rPr>
              <a:t>Unlike Likes and Comments which are visible to anyone on Instagram, it is not possible to see who shared your post in their private message and it is not possible to see who saved your posts. </a:t>
            </a:r>
          </a:p>
          <a:p>
            <a:pPr marL="0" indent="0">
              <a:buNone/>
            </a:pPr>
            <a:endParaRPr lang="en-US" sz="1600" dirty="0">
              <a:cs typeface="Sabon Next LT"/>
            </a:endParaRPr>
          </a:p>
          <a:p>
            <a:pPr marL="0" indent="0">
              <a:buNone/>
            </a:pPr>
            <a:r>
              <a:rPr lang="en-US" sz="1600" dirty="0">
                <a:cs typeface="Sabon Next LT"/>
              </a:rPr>
              <a:t>This is only visible to the USER himself or herself. </a:t>
            </a:r>
          </a:p>
        </p:txBody>
      </p:sp>
      <p:sp>
        <p:nvSpPr>
          <p:cNvPr id="10" name="Title 1">
            <a:extLst>
              <a:ext uri="{FF2B5EF4-FFF2-40B4-BE49-F238E27FC236}">
                <a16:creationId xmlns:a16="http://schemas.microsoft.com/office/drawing/2014/main" id="{64CDCEB4-B0C0-FC65-748C-D15541DB9E55}"/>
              </a:ext>
            </a:extLst>
          </p:cNvPr>
          <p:cNvSpPr>
            <a:spLocks noGrp="1"/>
          </p:cNvSpPr>
          <p:nvPr>
            <p:ph type="title"/>
          </p:nvPr>
        </p:nvSpPr>
        <p:spPr>
          <a:xfrm>
            <a:off x="259080" y="689023"/>
            <a:ext cx="11242225" cy="768096"/>
          </a:xfrm>
        </p:spPr>
        <p:txBody>
          <a:bodyPr/>
          <a:lstStyle/>
          <a:p>
            <a:pPr algn="l"/>
            <a:r>
              <a:rPr lang="en-US" sz="3600" dirty="0"/>
              <a:t>Engagement IS:</a:t>
            </a:r>
            <a:br>
              <a:rPr lang="en-US" sz="3600" dirty="0"/>
            </a:br>
            <a:r>
              <a:rPr lang="en-US" sz="3600" dirty="0"/>
              <a:t>public &amp; PRIVATE.</a:t>
            </a:r>
          </a:p>
        </p:txBody>
      </p:sp>
      <p:sp>
        <p:nvSpPr>
          <p:cNvPr id="19" name="Rectangle: Rounded Corners 18">
            <a:extLst>
              <a:ext uri="{FF2B5EF4-FFF2-40B4-BE49-F238E27FC236}">
                <a16:creationId xmlns:a16="http://schemas.microsoft.com/office/drawing/2014/main" id="{8CE7361F-FD11-496A-367E-34FBAADCD618}"/>
              </a:ext>
            </a:extLst>
          </p:cNvPr>
          <p:cNvSpPr/>
          <p:nvPr/>
        </p:nvSpPr>
        <p:spPr>
          <a:xfrm>
            <a:off x="2731139" y="1697189"/>
            <a:ext cx="805689" cy="567803"/>
          </a:xfrm>
          <a:prstGeom prst="round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5254642-56BA-BFA0-4AFB-ECA38CB45B42}"/>
              </a:ext>
            </a:extLst>
          </p:cNvPr>
          <p:cNvSpPr/>
          <p:nvPr/>
        </p:nvSpPr>
        <p:spPr>
          <a:xfrm>
            <a:off x="3744568" y="1697189"/>
            <a:ext cx="1476064" cy="567803"/>
          </a:xfrm>
          <a:prstGeom prst="roundRect">
            <a:avLst/>
          </a:prstGeom>
          <a:solidFill>
            <a:srgbClr val="4A8E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51E522E-6278-A09E-1E73-D929A3183F89}"/>
              </a:ext>
            </a:extLst>
          </p:cNvPr>
          <p:cNvSpPr txBox="1"/>
          <p:nvPr/>
        </p:nvSpPr>
        <p:spPr>
          <a:xfrm>
            <a:off x="2763369" y="1797829"/>
            <a:ext cx="1401393" cy="369332"/>
          </a:xfrm>
          <a:prstGeom prst="rect">
            <a:avLst/>
          </a:prstGeom>
          <a:noFill/>
        </p:spPr>
        <p:txBody>
          <a:bodyPr wrap="square">
            <a:spAutoFit/>
          </a:bodyPr>
          <a:lstStyle/>
          <a:p>
            <a:r>
              <a:rPr lang="en-US" b="1" dirty="0">
                <a:latin typeface="Arial"/>
                <a:cs typeface="Arial"/>
              </a:rPr>
              <a:t>LIKE</a:t>
            </a:r>
            <a:endParaRPr lang="en-US" b="1" dirty="0"/>
          </a:p>
        </p:txBody>
      </p:sp>
      <p:sp>
        <p:nvSpPr>
          <p:cNvPr id="23" name="TextBox 22">
            <a:extLst>
              <a:ext uri="{FF2B5EF4-FFF2-40B4-BE49-F238E27FC236}">
                <a16:creationId xmlns:a16="http://schemas.microsoft.com/office/drawing/2014/main" id="{A2C25D70-96E3-D9E9-F976-0551133B1829}"/>
              </a:ext>
            </a:extLst>
          </p:cNvPr>
          <p:cNvSpPr txBox="1"/>
          <p:nvPr/>
        </p:nvSpPr>
        <p:spPr>
          <a:xfrm>
            <a:off x="3784306" y="1807926"/>
            <a:ext cx="1401393" cy="369332"/>
          </a:xfrm>
          <a:prstGeom prst="rect">
            <a:avLst/>
          </a:prstGeom>
          <a:noFill/>
        </p:spPr>
        <p:txBody>
          <a:bodyPr wrap="square">
            <a:spAutoFit/>
          </a:bodyPr>
          <a:lstStyle/>
          <a:p>
            <a:r>
              <a:rPr lang="en-US" b="1" dirty="0">
                <a:latin typeface="Arial"/>
                <a:cs typeface="Arial"/>
              </a:rPr>
              <a:t>COMMENT</a:t>
            </a:r>
            <a:endParaRPr lang="en-US" b="1" dirty="0"/>
          </a:p>
        </p:txBody>
      </p:sp>
      <p:sp>
        <p:nvSpPr>
          <p:cNvPr id="24" name="Rectangle: Rounded Corners 23">
            <a:extLst>
              <a:ext uri="{FF2B5EF4-FFF2-40B4-BE49-F238E27FC236}">
                <a16:creationId xmlns:a16="http://schemas.microsoft.com/office/drawing/2014/main" id="{BCFE0764-157C-9F34-76CD-D8A68DDB52FE}"/>
              </a:ext>
            </a:extLst>
          </p:cNvPr>
          <p:cNvSpPr/>
          <p:nvPr/>
        </p:nvSpPr>
        <p:spPr>
          <a:xfrm>
            <a:off x="6845242" y="1682563"/>
            <a:ext cx="1060814" cy="567801"/>
          </a:xfrm>
          <a:prstGeom prst="roundRect">
            <a:avLst/>
          </a:prstGeom>
          <a:solidFill>
            <a:srgbClr val="D4D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037D2E1-B5C7-3926-0A40-5894802088EB}"/>
              </a:ext>
            </a:extLst>
          </p:cNvPr>
          <p:cNvSpPr/>
          <p:nvPr/>
        </p:nvSpPr>
        <p:spPr>
          <a:xfrm>
            <a:off x="8241821" y="1682562"/>
            <a:ext cx="884537" cy="567801"/>
          </a:xfrm>
          <a:prstGeom prst="roundRect">
            <a:avLst/>
          </a:prstGeom>
          <a:solidFill>
            <a:srgbClr val="9CC7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FE99ABC-6631-FAC5-F6B0-AF31FC7D4B46}"/>
              </a:ext>
            </a:extLst>
          </p:cNvPr>
          <p:cNvSpPr txBox="1"/>
          <p:nvPr/>
        </p:nvSpPr>
        <p:spPr>
          <a:xfrm>
            <a:off x="6892659" y="1803394"/>
            <a:ext cx="1243500" cy="369332"/>
          </a:xfrm>
          <a:prstGeom prst="rect">
            <a:avLst/>
          </a:prstGeom>
          <a:noFill/>
        </p:spPr>
        <p:txBody>
          <a:bodyPr wrap="square">
            <a:spAutoFit/>
          </a:bodyPr>
          <a:lstStyle/>
          <a:p>
            <a:r>
              <a:rPr lang="en-US" b="1" dirty="0">
                <a:latin typeface="Arial"/>
                <a:cs typeface="Arial"/>
              </a:rPr>
              <a:t>SHARE</a:t>
            </a:r>
            <a:endParaRPr lang="en-US" b="1" dirty="0"/>
          </a:p>
        </p:txBody>
      </p:sp>
      <p:sp>
        <p:nvSpPr>
          <p:cNvPr id="27" name="TextBox 26">
            <a:extLst>
              <a:ext uri="{FF2B5EF4-FFF2-40B4-BE49-F238E27FC236}">
                <a16:creationId xmlns:a16="http://schemas.microsoft.com/office/drawing/2014/main" id="{51815538-76E5-0D7F-BE4B-AF8A0B55B3B9}"/>
              </a:ext>
            </a:extLst>
          </p:cNvPr>
          <p:cNvSpPr txBox="1"/>
          <p:nvPr/>
        </p:nvSpPr>
        <p:spPr>
          <a:xfrm>
            <a:off x="8284354" y="1797400"/>
            <a:ext cx="1060814" cy="369332"/>
          </a:xfrm>
          <a:prstGeom prst="rect">
            <a:avLst/>
          </a:prstGeom>
          <a:noFill/>
        </p:spPr>
        <p:txBody>
          <a:bodyPr wrap="square">
            <a:spAutoFit/>
          </a:bodyPr>
          <a:lstStyle/>
          <a:p>
            <a:r>
              <a:rPr lang="en-US" b="1" dirty="0">
                <a:latin typeface="Arial"/>
                <a:cs typeface="Arial"/>
              </a:rPr>
              <a:t>SAVE</a:t>
            </a:r>
            <a:endParaRPr lang="en-US" b="1" dirty="0"/>
          </a:p>
        </p:txBody>
      </p:sp>
      <p:pic>
        <p:nvPicPr>
          <p:cNvPr id="29" name="Picture 28" descr="A group of people walking through a field">
            <a:extLst>
              <a:ext uri="{FF2B5EF4-FFF2-40B4-BE49-F238E27FC236}">
                <a16:creationId xmlns:a16="http://schemas.microsoft.com/office/drawing/2014/main" id="{1AEAE5EB-70A0-627A-1681-30DE49887154}"/>
              </a:ext>
            </a:extLst>
          </p:cNvPr>
          <p:cNvPicPr>
            <a:picLocks noChangeAspect="1"/>
          </p:cNvPicPr>
          <p:nvPr/>
        </p:nvPicPr>
        <p:blipFill>
          <a:blip r:embed="rId3"/>
          <a:stretch>
            <a:fillRect/>
          </a:stretch>
        </p:blipFill>
        <p:spPr>
          <a:xfrm>
            <a:off x="2846832" y="2513192"/>
            <a:ext cx="2282568" cy="3934047"/>
          </a:xfrm>
          <a:prstGeom prst="rect">
            <a:avLst/>
          </a:prstGeom>
        </p:spPr>
      </p:pic>
      <p:sp>
        <p:nvSpPr>
          <p:cNvPr id="30" name="TextBox 29">
            <a:extLst>
              <a:ext uri="{FF2B5EF4-FFF2-40B4-BE49-F238E27FC236}">
                <a16:creationId xmlns:a16="http://schemas.microsoft.com/office/drawing/2014/main" id="{E0109CD4-BB28-8201-2DB0-49710411197D}"/>
              </a:ext>
            </a:extLst>
          </p:cNvPr>
          <p:cNvSpPr txBox="1"/>
          <p:nvPr/>
        </p:nvSpPr>
        <p:spPr>
          <a:xfrm>
            <a:off x="3784306" y="6375478"/>
            <a:ext cx="1060814" cy="369332"/>
          </a:xfrm>
          <a:prstGeom prst="rect">
            <a:avLst/>
          </a:prstGeom>
          <a:noFill/>
        </p:spPr>
        <p:txBody>
          <a:bodyPr wrap="square" rtlCol="0">
            <a:spAutoFit/>
          </a:bodyPr>
          <a:lstStyle/>
          <a:p>
            <a:r>
              <a:rPr lang="en-US" b="0" i="0" u="none" strike="noStrike" dirty="0">
                <a:solidFill>
                  <a:srgbClr val="1A0DAB"/>
                </a:solidFill>
                <a:effectLst/>
                <a:latin typeface="arial" panose="020B0604020202020204" pitchFamily="34" charset="0"/>
              </a:rPr>
              <a:t>👀</a:t>
            </a:r>
            <a:endParaRPr lang="en-US" dirty="0"/>
          </a:p>
        </p:txBody>
      </p:sp>
      <p:sp>
        <p:nvSpPr>
          <p:cNvPr id="31" name="TextBox 30">
            <a:extLst>
              <a:ext uri="{FF2B5EF4-FFF2-40B4-BE49-F238E27FC236}">
                <a16:creationId xmlns:a16="http://schemas.microsoft.com/office/drawing/2014/main" id="{5E98BBDE-0E78-9A2B-0704-E4E3EE684EBF}"/>
              </a:ext>
            </a:extLst>
          </p:cNvPr>
          <p:cNvSpPr txBox="1"/>
          <p:nvPr/>
        </p:nvSpPr>
        <p:spPr>
          <a:xfrm>
            <a:off x="7753947" y="6380450"/>
            <a:ext cx="1060814" cy="369332"/>
          </a:xfrm>
          <a:prstGeom prst="rect">
            <a:avLst/>
          </a:prstGeom>
          <a:noFill/>
        </p:spPr>
        <p:txBody>
          <a:bodyPr wrap="square" rtlCol="0">
            <a:spAutoFit/>
          </a:bodyPr>
          <a:lstStyle/>
          <a:p>
            <a:r>
              <a:rPr lang="en-US" b="0" i="0" u="none" strike="noStrike" dirty="0">
                <a:solidFill>
                  <a:srgbClr val="1A0DAB"/>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2932528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403790" y="1688942"/>
            <a:ext cx="7769351" cy="3100772"/>
          </a:xfrm>
        </p:spPr>
        <p:txBody>
          <a:bodyPr/>
          <a:lstStyle/>
          <a:p>
            <a:pPr algn="l"/>
            <a:r>
              <a:rPr lang="en-US" dirty="0">
                <a:latin typeface="Arial"/>
                <a:cs typeface="Arial"/>
              </a:rPr>
              <a:t>all types of engagement are important for any social media presence, but when can private engagement be especially important? </a:t>
            </a:r>
            <a:endParaRPr lang="en-US" dirty="0"/>
          </a:p>
          <a:p>
            <a:pPr algn="l"/>
            <a:endParaRPr lang="en-US" dirty="0"/>
          </a:p>
          <a:p>
            <a:pPr algn="l"/>
            <a:r>
              <a:rPr lang="en-US" dirty="0"/>
              <a:t>From our experience, it can be very useful to especially track it when it comes to restricted markets.</a:t>
            </a:r>
          </a:p>
          <a:p>
            <a:pPr algn="l"/>
            <a:endParaRPr lang="en-US" dirty="0"/>
          </a:p>
        </p:txBody>
      </p:sp>
      <p:sp>
        <p:nvSpPr>
          <p:cNvPr id="10" name="Title 1">
            <a:extLst>
              <a:ext uri="{FF2B5EF4-FFF2-40B4-BE49-F238E27FC236}">
                <a16:creationId xmlns:a16="http://schemas.microsoft.com/office/drawing/2014/main" id="{64CDCEB4-B0C0-FC65-748C-D15541DB9E55}"/>
              </a:ext>
            </a:extLst>
          </p:cNvPr>
          <p:cNvSpPr>
            <a:spLocks noGrp="1"/>
          </p:cNvSpPr>
          <p:nvPr>
            <p:ph type="title"/>
          </p:nvPr>
        </p:nvSpPr>
        <p:spPr>
          <a:xfrm>
            <a:off x="259080" y="689023"/>
            <a:ext cx="11242225" cy="768096"/>
          </a:xfrm>
        </p:spPr>
        <p:txBody>
          <a:bodyPr/>
          <a:lstStyle/>
          <a:p>
            <a:pPr algn="l"/>
            <a:r>
              <a:rPr lang="en-US" sz="3600" dirty="0"/>
              <a:t>PRIVATE engagement, when can it be especially important? </a:t>
            </a:r>
          </a:p>
        </p:txBody>
      </p:sp>
    </p:spTree>
    <p:extLst>
      <p:ext uri="{BB962C8B-B14F-4D97-AF65-F5344CB8AC3E}">
        <p14:creationId xmlns:p14="http://schemas.microsoft.com/office/powerpoint/2010/main" val="315059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403790" y="1688942"/>
            <a:ext cx="7769351" cy="4583002"/>
          </a:xfrm>
        </p:spPr>
        <p:txBody>
          <a:bodyPr/>
          <a:lstStyle/>
          <a:p>
            <a:endParaRPr lang="en-US" dirty="0"/>
          </a:p>
        </p:txBody>
      </p:sp>
      <p:sp>
        <p:nvSpPr>
          <p:cNvPr id="10" name="Title 1">
            <a:extLst>
              <a:ext uri="{FF2B5EF4-FFF2-40B4-BE49-F238E27FC236}">
                <a16:creationId xmlns:a16="http://schemas.microsoft.com/office/drawing/2014/main" id="{64CDCEB4-B0C0-FC65-748C-D15541DB9E55}"/>
              </a:ext>
            </a:extLst>
          </p:cNvPr>
          <p:cNvSpPr>
            <a:spLocks noGrp="1"/>
          </p:cNvSpPr>
          <p:nvPr>
            <p:ph type="title"/>
          </p:nvPr>
        </p:nvSpPr>
        <p:spPr>
          <a:xfrm>
            <a:off x="259080" y="689023"/>
            <a:ext cx="11242225" cy="768096"/>
          </a:xfrm>
        </p:spPr>
        <p:txBody>
          <a:bodyPr/>
          <a:lstStyle/>
          <a:p>
            <a:pPr algn="l"/>
            <a:r>
              <a:rPr lang="en-US" sz="3600" dirty="0"/>
              <a:t>PRIVATE engagement, when can it be especially important? </a:t>
            </a:r>
          </a:p>
        </p:txBody>
      </p:sp>
      <p:pic>
        <p:nvPicPr>
          <p:cNvPr id="11" name="Picture 10">
            <a:extLst>
              <a:ext uri="{FF2B5EF4-FFF2-40B4-BE49-F238E27FC236}">
                <a16:creationId xmlns:a16="http://schemas.microsoft.com/office/drawing/2014/main" id="{9D2E1B03-1CD6-B9B9-ABD8-D82A2C8C424F}"/>
              </a:ext>
            </a:extLst>
          </p:cNvPr>
          <p:cNvPicPr>
            <a:picLocks noChangeAspect="1"/>
          </p:cNvPicPr>
          <p:nvPr/>
        </p:nvPicPr>
        <p:blipFill>
          <a:blip r:embed="rId3"/>
          <a:stretch>
            <a:fillRect/>
          </a:stretch>
        </p:blipFill>
        <p:spPr>
          <a:xfrm>
            <a:off x="612544" y="1818093"/>
            <a:ext cx="7351843" cy="4380944"/>
          </a:xfrm>
          <a:prstGeom prst="rect">
            <a:avLst/>
          </a:prstGeom>
        </p:spPr>
      </p:pic>
      <p:sp>
        <p:nvSpPr>
          <p:cNvPr id="12" name="Text Placeholder 6">
            <a:extLst>
              <a:ext uri="{FF2B5EF4-FFF2-40B4-BE49-F238E27FC236}">
                <a16:creationId xmlns:a16="http://schemas.microsoft.com/office/drawing/2014/main" id="{9D5DE64E-9DEC-5E6A-D005-E5932BB90A35}"/>
              </a:ext>
            </a:extLst>
          </p:cNvPr>
          <p:cNvSpPr txBox="1">
            <a:spLocks/>
          </p:cNvSpPr>
          <p:nvPr/>
        </p:nvSpPr>
        <p:spPr>
          <a:xfrm>
            <a:off x="8296835" y="1688942"/>
            <a:ext cx="2770632" cy="4583001"/>
          </a:xfrm>
          <a:prstGeom prst="rect">
            <a:avLst/>
          </a:prstGeom>
          <a:noFill/>
        </p:spPr>
        <p:txBody>
          <a:bodyPr vert="horz" lIns="91440" tIns="45720" rIns="91440" bIns="45720" rtlCol="0" anchor="t">
            <a:normAutofit lnSpcReduction="10000"/>
          </a:bodyPr>
          <a:lstStyle>
            <a:lvl1pPr indent="0" defTabSz="914400">
              <a:lnSpc>
                <a:spcPct val="100000"/>
              </a:lnSpc>
              <a:spcBef>
                <a:spcPts val="360"/>
              </a:spcBef>
              <a:buFont typeface="Arial" panose="020B0604020202020204" pitchFamily="34" charset="0"/>
              <a:buNone/>
              <a:defRPr sz="1600">
                <a:solidFill>
                  <a:schemeClr val="accent6"/>
                </a:solidFill>
                <a:cs typeface="Sabon Next LT"/>
              </a:defRPr>
            </a:lvl1pPr>
            <a:lvl2pPr marL="685800" indent="-347472" defTabSz="914400">
              <a:lnSpc>
                <a:spcPct val="100000"/>
              </a:lnSpc>
              <a:spcBef>
                <a:spcPts val="360"/>
              </a:spcBef>
              <a:buFont typeface="Arial" panose="020B0604020202020204" pitchFamily="34" charset="0"/>
              <a:buChar char="•"/>
              <a:defRPr sz="2400">
                <a:solidFill>
                  <a:schemeClr val="accent6"/>
                </a:solidFill>
              </a:defRPr>
            </a:lvl2pPr>
            <a:lvl3pPr marL="1143000" indent="-347472" defTabSz="914400">
              <a:lnSpc>
                <a:spcPct val="100000"/>
              </a:lnSpc>
              <a:spcBef>
                <a:spcPts val="360"/>
              </a:spcBef>
              <a:buFont typeface="Arial" panose="020B0604020202020204" pitchFamily="34" charset="0"/>
              <a:buChar char="•"/>
              <a:defRPr sz="2000">
                <a:solidFill>
                  <a:schemeClr val="accent6"/>
                </a:solidFill>
              </a:defRPr>
            </a:lvl3pPr>
            <a:lvl4pPr marL="1600200" indent="-347472" defTabSz="914400">
              <a:lnSpc>
                <a:spcPct val="100000"/>
              </a:lnSpc>
              <a:spcBef>
                <a:spcPts val="360"/>
              </a:spcBef>
              <a:buFont typeface="Arial" panose="020B0604020202020204" pitchFamily="34" charset="0"/>
              <a:buChar char="•"/>
              <a:defRPr>
                <a:solidFill>
                  <a:schemeClr val="accent6"/>
                </a:solidFill>
              </a:defRPr>
            </a:lvl4pPr>
            <a:lvl5pPr marL="2057400" indent="-347472" defTabSz="914400">
              <a:lnSpc>
                <a:spcPct val="100000"/>
              </a:lnSpc>
              <a:spcBef>
                <a:spcPts val="360"/>
              </a:spcBef>
              <a:buFont typeface="Arial" panose="020B0604020202020204" pitchFamily="34" charset="0"/>
              <a:buChar char="•"/>
              <a:defRPr>
                <a:solidFill>
                  <a:schemeClr val="accent6"/>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Radio </a:t>
            </a:r>
            <a:r>
              <a:rPr lang="en-US" dirty="0" err="1"/>
              <a:t>Svaboda</a:t>
            </a:r>
            <a:r>
              <a:rPr lang="en-US" dirty="0"/>
              <a:t> was labelled an extremist entity. Interacting with its content and even following the page was criminalized. </a:t>
            </a:r>
          </a:p>
          <a:p>
            <a:endParaRPr lang="en-US" dirty="0"/>
          </a:p>
          <a:p>
            <a:endParaRPr lang="en-US" dirty="0"/>
          </a:p>
          <a:p>
            <a:r>
              <a:rPr lang="en-US" dirty="0"/>
              <a:t>Despite a decline in likes and comments, saves consistently did better. </a:t>
            </a:r>
          </a:p>
          <a:p>
            <a:endParaRPr lang="en-US" dirty="0"/>
          </a:p>
          <a:p>
            <a:r>
              <a:rPr lang="en-US" dirty="0"/>
              <a:t>And this could be due to the nature of these interactions being more private, so it is something to consider keeping track of, depending on the mediascape in your corresponding market.</a:t>
            </a:r>
          </a:p>
        </p:txBody>
      </p:sp>
    </p:spTree>
    <p:extLst>
      <p:ext uri="{BB962C8B-B14F-4D97-AF65-F5344CB8AC3E}">
        <p14:creationId xmlns:p14="http://schemas.microsoft.com/office/powerpoint/2010/main" val="365315491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438558_Win32_v2" id="{4C05A457-285D-454C-A9EA-F338443A797C}" vid="{298C0BDB-2F83-41C5-B87D-3BE7246FD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A37BC89EE8844595DC3F2718A5EFAD" ma:contentTypeVersion="17" ma:contentTypeDescription="Create a new document." ma:contentTypeScope="" ma:versionID="669af5a9a2818fc128366ee2d41a5957">
  <xsd:schema xmlns:xsd="http://www.w3.org/2001/XMLSchema" xmlns:xs="http://www.w3.org/2001/XMLSchema" xmlns:p="http://schemas.microsoft.com/office/2006/metadata/properties" xmlns:ns2="5142fa33-6b40-45a2-9c70-4d013cbb7b18" xmlns:ns3="3e5586c1-357c-47ce-a47c-0b6bf202c563" targetNamespace="http://schemas.microsoft.com/office/2006/metadata/properties" ma:root="true" ma:fieldsID="6cbe613c5b77d42f5dc09345c25f77ed" ns2:_="" ns3:_="">
    <xsd:import namespace="5142fa33-6b40-45a2-9c70-4d013cbb7b18"/>
    <xsd:import namespace="3e5586c1-357c-47ce-a47c-0b6bf202c5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42fa33-6b40-45a2-9c70-4d013cbb7b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11d79b-573e-42b1-99fb-0fec2b4da4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5586c1-357c-47ce-a47c-0b6bf202c5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5e679d-1beb-4584-9fae-aefc0addd1cb}" ma:internalName="TaxCatchAll" ma:showField="CatchAllData" ma:web="3e5586c1-357c-47ce-a47c-0b6bf202c5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e5586c1-357c-47ce-a47c-0b6bf202c563" xsi:nil="true"/>
    <lcf76f155ced4ddcb4097134ff3c332f xmlns="5142fa33-6b40-45a2-9c70-4d013cbb7b18">
      <Terms xmlns="http://schemas.microsoft.com/office/infopath/2007/PartnerControls"/>
    </lcf76f155ced4ddcb4097134ff3c332f>
    <SharedWithUsers xmlns="3e5586c1-357c-47ce-a47c-0b6bf202c563">
      <UserInfo>
        <DisplayName>Carla Pedret Alcaraz</DisplayName>
        <AccountId>151</AccountId>
        <AccountType/>
      </UserInfo>
    </SharedWithUsers>
  </documentManagement>
</p:properties>
</file>

<file path=customXml/itemProps1.xml><?xml version="1.0" encoding="utf-8"?>
<ds:datastoreItem xmlns:ds="http://schemas.openxmlformats.org/officeDocument/2006/customXml" ds:itemID="{A1D2ED2F-BDEE-47B8-82AA-B088E838B0E6}">
  <ds:schemaRefs>
    <ds:schemaRef ds:uri="http://schemas.microsoft.com/sharepoint/v3/contenttype/forms"/>
  </ds:schemaRefs>
</ds:datastoreItem>
</file>

<file path=customXml/itemProps2.xml><?xml version="1.0" encoding="utf-8"?>
<ds:datastoreItem xmlns:ds="http://schemas.openxmlformats.org/officeDocument/2006/customXml" ds:itemID="{2FEF3717-B7BD-4EC4-A185-A780825676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42fa33-6b40-45a2-9c70-4d013cbb7b18"/>
    <ds:schemaRef ds:uri="3e5586c1-357c-47ce-a47c-0b6bf202c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7EB4D8-2DC8-4900-B296-3F8E8CD9E6AE}">
  <ds:schemaRef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elements/1.1/"/>
    <ds:schemaRef ds:uri="3e5586c1-357c-47ce-a47c-0b6bf202c563"/>
    <ds:schemaRef ds:uri="5142fa33-6b40-45a2-9c70-4d013cbb7b18"/>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{BFB5B00A-3E6E-4283-A9DC-02F607A25EF0}tf78438558_win32</Template>
  <TotalTime>5819</TotalTime>
  <Words>1405</Words>
  <Application>Microsoft Office PowerPoint</Application>
  <PresentationFormat>Widescreen</PresentationFormat>
  <Paragraphs>113</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Private Engagement on Instagram via Emplifi</vt:lpstr>
      <vt:lpstr>Private Engagement on Instagram </vt:lpstr>
      <vt:lpstr>Instagram performance via emplifi</vt:lpstr>
      <vt:lpstr>Likes + Comments</vt:lpstr>
      <vt:lpstr>PowerPoint Presentation</vt:lpstr>
      <vt:lpstr>PowerPoint Presentation</vt:lpstr>
      <vt:lpstr>Engagement IS: public &amp; PRIVATE.</vt:lpstr>
      <vt:lpstr>PRIVATE engagement, when can it be especially important? </vt:lpstr>
      <vt:lpstr>PRIVATE engagement, when can it be especially important? </vt:lpstr>
      <vt:lpstr>HOW can we track all of these interactions on emplifi?</vt:lpstr>
      <vt:lpstr>PowerPoint Presentation</vt:lpstr>
      <vt:lpstr>Emplifi offers:</vt:lpstr>
      <vt:lpstr>Emplifi offers:</vt:lpstr>
      <vt:lpstr>PowerPoint Presentation</vt:lpstr>
      <vt:lpstr> How to use the content hub:</vt:lpstr>
      <vt:lpstr> How to use the content hub:</vt:lpstr>
      <vt:lpstr> How to use the content hub:</vt:lpstr>
      <vt:lpstr>more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YouTube Insights with Emplifi Dashboards</dc:title>
  <dc:subject/>
  <dc:creator>Sandra Abdulhakova</dc:creator>
  <cp:lastModifiedBy>Sandra Abdulhakova</cp:lastModifiedBy>
  <cp:revision>8</cp:revision>
  <dcterms:created xsi:type="dcterms:W3CDTF">2023-08-22T04:38:56Z</dcterms:created>
  <dcterms:modified xsi:type="dcterms:W3CDTF">2024-04-30T15:20:44Z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0x01010062A37BC89EE8844595DC3F2718A5EFAD</vt:lpwstr>
  </property>
  <property fmtid="{D5CDD505-2E9C-101B-9397-08002B2CF9AE}" pid="3" name="MediaServiceImageTags">
    <vt:lpwstr/>
  </property>
</Properties>
</file>