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85" r:id="rId2"/>
    <p:sldId id="297" r:id="rId3"/>
    <p:sldId id="300" r:id="rId4"/>
    <p:sldId id="298" r:id="rId5"/>
    <p:sldId id="301" r:id="rId6"/>
    <p:sldId id="305" r:id="rId7"/>
    <p:sldId id="299" r:id="rId8"/>
    <p:sldId id="302" r:id="rId9"/>
    <p:sldId id="304" r:id="rId10"/>
    <p:sldId id="303" r:id="rId11"/>
    <p:sldId id="308" r:id="rId12"/>
    <p:sldId id="309" r:id="rId13"/>
    <p:sldId id="310" r:id="rId14"/>
    <p:sldId id="307" r:id="rId15"/>
    <p:sldId id="311" r:id="rId16"/>
    <p:sldId id="288" r:id="rId17"/>
  </p:sldIdLst>
  <p:sldSz cx="9144000" cy="5143500" type="screen16x9"/>
  <p:notesSz cx="6858000" cy="9144000"/>
  <p:embeddedFontLst>
    <p:embeddedFont>
      <p:font typeface="Dosis" pitchFamily="2" charset="0"/>
      <p:regular r:id="rId20"/>
      <p:bold r:id="rId21"/>
    </p:embeddedFont>
    <p:embeddedFont>
      <p:font typeface="Skolar Sans PE" panose="020D0503040300000004" pitchFamily="34" charset="0"/>
      <p:regular r:id="rId22"/>
      <p:bold r:id="rId23"/>
      <p:italic r:id="rId24"/>
      <p:boldItalic r:id="rId25"/>
    </p:embeddedFont>
    <p:embeddedFont>
      <p:font typeface="Skolar Sans PE Cn El" panose="020D0000000400000000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E0E9"/>
    <a:srgbClr val="ACD8E1"/>
    <a:srgbClr val="006CA2"/>
    <a:srgbClr val="007DBA"/>
    <a:srgbClr val="EA6903"/>
    <a:srgbClr val="D12430"/>
    <a:srgbClr val="616871"/>
    <a:srgbClr val="5B6770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781180-1477-47F5-8054-C2CF82770FA4}">
  <a:tblStyle styleId="{99781180-1477-47F5-8054-C2CF82770FA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5" autoAdjust="0"/>
    <p:restoredTop sz="93742" autoAdjust="0"/>
  </p:normalViewPr>
  <p:slideViewPr>
    <p:cSldViewPr snapToGrid="0">
      <p:cViewPr varScale="1">
        <p:scale>
          <a:sx n="201" d="100"/>
          <a:sy n="201" d="100"/>
        </p:scale>
        <p:origin x="112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4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9 months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19 000 followers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7 million video views</a:t>
          </a:r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 custLinFactNeighborX="8034" custLinFactNeighborY="-21045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Young audience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Mission-related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Big</a:t>
          </a:r>
          <a:r>
            <a:rPr lang="en-US" baseline="0" dirty="0"/>
            <a:t> news stories</a:t>
          </a:r>
          <a:endParaRPr lang="en-US" dirty="0"/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 custLinFactNeighborY="-348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Fast growth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Organic</a:t>
          </a:r>
          <a:r>
            <a:rPr lang="en-US" baseline="0" dirty="0"/>
            <a:t> only</a:t>
          </a:r>
          <a:endParaRPr lang="en-US" dirty="0"/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High engagement</a:t>
          </a:r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Small number of users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Fastest growing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Get in early</a:t>
          </a:r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Explainers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Vox Pop+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Who is ..... series</a:t>
          </a:r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 custLinFactNeighborY="-348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Quizzes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Long-form videos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Different topics than Instagram </a:t>
          </a:r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492084-E185-4A25-9EAF-966E2EDC96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B18D8-229E-4E3B-AF52-B55F217B5A03}">
      <dgm:prSet/>
      <dgm:spPr/>
      <dgm:t>
        <a:bodyPr/>
        <a:lstStyle/>
        <a:p>
          <a:r>
            <a:rPr lang="en-US" dirty="0"/>
            <a:t>Two very different audiences</a:t>
          </a:r>
        </a:p>
      </dgm:t>
    </dgm:pt>
    <dgm:pt modelId="{6C6DB402-C144-4574-AFFB-66DE2C6986E8}" type="parTrans" cxnId="{3AA59093-908A-41A9-9CAA-4CC6C3CC6EEE}">
      <dgm:prSet/>
      <dgm:spPr/>
      <dgm:t>
        <a:bodyPr/>
        <a:lstStyle/>
        <a:p>
          <a:endParaRPr lang="en-US"/>
        </a:p>
      </dgm:t>
    </dgm:pt>
    <dgm:pt modelId="{0C2553BE-E982-45BD-A0E6-F7AAB6C00211}" type="sibTrans" cxnId="{3AA59093-908A-41A9-9CAA-4CC6C3CC6EEE}">
      <dgm:prSet/>
      <dgm:spPr/>
      <dgm:t>
        <a:bodyPr/>
        <a:lstStyle/>
        <a:p>
          <a:endParaRPr lang="en-US"/>
        </a:p>
      </dgm:t>
    </dgm:pt>
    <dgm:pt modelId="{E492E031-E71B-4626-AD7B-4CFA4E4CAEAD}">
      <dgm:prSet/>
      <dgm:spPr/>
      <dgm:t>
        <a:bodyPr/>
        <a:lstStyle/>
        <a:p>
          <a:r>
            <a:rPr lang="en-US" dirty="0"/>
            <a:t>The quickly growing 18-34</a:t>
          </a:r>
        </a:p>
      </dgm:t>
    </dgm:pt>
    <dgm:pt modelId="{D53D6BA3-4536-497A-94BD-CD66D52D24F4}" type="parTrans" cxnId="{38B5A624-2D43-43F4-BC95-BB44FC997312}">
      <dgm:prSet/>
      <dgm:spPr/>
      <dgm:t>
        <a:bodyPr/>
        <a:lstStyle/>
        <a:p>
          <a:endParaRPr lang="en-US"/>
        </a:p>
      </dgm:t>
    </dgm:pt>
    <dgm:pt modelId="{B91FB9FD-E863-4BA8-B4A6-6C1268A0A594}" type="sibTrans" cxnId="{38B5A624-2D43-43F4-BC95-BB44FC997312}">
      <dgm:prSet/>
      <dgm:spPr/>
      <dgm:t>
        <a:bodyPr/>
        <a:lstStyle/>
        <a:p>
          <a:endParaRPr lang="en-US"/>
        </a:p>
      </dgm:t>
    </dgm:pt>
    <dgm:pt modelId="{07B7323A-FE8B-4124-A936-10EA74228A34}">
      <dgm:prSet/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over 50s highly political</a:t>
          </a:r>
          <a:endParaRPr lang="en-US" dirty="0"/>
        </a:p>
      </dgm:t>
    </dgm:pt>
    <dgm:pt modelId="{E3F67E3C-D8AF-46F5-A10D-DD40D4C53709}" type="parTrans" cxnId="{FCB3ABB5-F8EC-422E-B339-FB918C9911DC}">
      <dgm:prSet/>
      <dgm:spPr/>
      <dgm:t>
        <a:bodyPr/>
        <a:lstStyle/>
        <a:p>
          <a:endParaRPr lang="en-US"/>
        </a:p>
      </dgm:t>
    </dgm:pt>
    <dgm:pt modelId="{1A55059D-516D-4898-BEBF-8E70F1E082A5}" type="sibTrans" cxnId="{FCB3ABB5-F8EC-422E-B339-FB918C9911DC}">
      <dgm:prSet/>
      <dgm:spPr/>
      <dgm:t>
        <a:bodyPr/>
        <a:lstStyle/>
        <a:p>
          <a:endParaRPr lang="en-US"/>
        </a:p>
      </dgm:t>
    </dgm:pt>
    <dgm:pt modelId="{C3E7D6CF-58E4-439B-82B0-6B7548823CB8}" type="pres">
      <dgm:prSet presAssocID="{F6492084-E185-4A25-9EAF-966E2EDC96A9}" presName="linear" presStyleCnt="0">
        <dgm:presLayoutVars>
          <dgm:animLvl val="lvl"/>
          <dgm:resizeHandles val="exact"/>
        </dgm:presLayoutVars>
      </dgm:prSet>
      <dgm:spPr/>
    </dgm:pt>
    <dgm:pt modelId="{8A9E249B-48BC-4833-A086-AE982FF319B0}" type="pres">
      <dgm:prSet presAssocID="{BAAB18D8-229E-4E3B-AF52-B55F217B5A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5A81E-8F5D-4705-81AA-5834574705D5}" type="pres">
      <dgm:prSet presAssocID="{0C2553BE-E982-45BD-A0E6-F7AAB6C00211}" presName="spacer" presStyleCnt="0"/>
      <dgm:spPr/>
    </dgm:pt>
    <dgm:pt modelId="{89537F1A-A74A-4512-BFD8-7AFB9C8DE299}" type="pres">
      <dgm:prSet presAssocID="{E492E031-E71B-4626-AD7B-4CFA4E4CAE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AE35F-5BF8-4A84-A79C-144216EDA3C2}" type="pres">
      <dgm:prSet presAssocID="{B91FB9FD-E863-4BA8-B4A6-6C1268A0A594}" presName="spacer" presStyleCnt="0"/>
      <dgm:spPr/>
    </dgm:pt>
    <dgm:pt modelId="{2BC6A054-6492-4282-98A9-3D867F5201FE}" type="pres">
      <dgm:prSet presAssocID="{07B7323A-FE8B-4124-A936-10EA74228A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B5A624-2D43-43F4-BC95-BB44FC997312}" srcId="{F6492084-E185-4A25-9EAF-966E2EDC96A9}" destId="{E492E031-E71B-4626-AD7B-4CFA4E4CAEAD}" srcOrd="1" destOrd="0" parTransId="{D53D6BA3-4536-497A-94BD-CD66D52D24F4}" sibTransId="{B91FB9FD-E863-4BA8-B4A6-6C1268A0A594}"/>
    <dgm:cxn modelId="{AE532154-35E6-4275-B55F-5D1F5CB5CB0D}" type="presOf" srcId="{07B7323A-FE8B-4124-A936-10EA74228A34}" destId="{2BC6A054-6492-4282-98A9-3D867F5201FE}" srcOrd="0" destOrd="0" presId="urn:microsoft.com/office/officeart/2005/8/layout/vList2"/>
    <dgm:cxn modelId="{3AA59093-908A-41A9-9CAA-4CC6C3CC6EEE}" srcId="{F6492084-E185-4A25-9EAF-966E2EDC96A9}" destId="{BAAB18D8-229E-4E3B-AF52-B55F217B5A03}" srcOrd="0" destOrd="0" parTransId="{6C6DB402-C144-4574-AFFB-66DE2C6986E8}" sibTransId="{0C2553BE-E982-45BD-A0E6-F7AAB6C00211}"/>
    <dgm:cxn modelId="{FCB3ABB5-F8EC-422E-B339-FB918C9911DC}" srcId="{F6492084-E185-4A25-9EAF-966E2EDC96A9}" destId="{07B7323A-FE8B-4124-A936-10EA74228A34}" srcOrd="2" destOrd="0" parTransId="{E3F67E3C-D8AF-46F5-A10D-DD40D4C53709}" sibTransId="{1A55059D-516D-4898-BEBF-8E70F1E082A5}"/>
    <dgm:cxn modelId="{2C1249C7-2432-480A-9437-B6F213900557}" type="presOf" srcId="{BAAB18D8-229E-4E3B-AF52-B55F217B5A03}" destId="{8A9E249B-48BC-4833-A086-AE982FF319B0}" srcOrd="0" destOrd="0" presId="urn:microsoft.com/office/officeart/2005/8/layout/vList2"/>
    <dgm:cxn modelId="{4073C2CE-226F-4EE0-9856-949BBF882F26}" type="presOf" srcId="{E492E031-E71B-4626-AD7B-4CFA4E4CAEAD}" destId="{89537F1A-A74A-4512-BFD8-7AFB9C8DE299}" srcOrd="0" destOrd="0" presId="urn:microsoft.com/office/officeart/2005/8/layout/vList2"/>
    <dgm:cxn modelId="{C3E96AFA-9D99-45A0-9B10-D13A522F4397}" type="presOf" srcId="{F6492084-E185-4A25-9EAF-966E2EDC96A9}" destId="{C3E7D6CF-58E4-439B-82B0-6B7548823CB8}" srcOrd="0" destOrd="0" presId="urn:microsoft.com/office/officeart/2005/8/layout/vList2"/>
    <dgm:cxn modelId="{4DF59FA6-A850-48BC-BEAB-1FFCCCAA1396}" type="presParOf" srcId="{C3E7D6CF-58E4-439B-82B0-6B7548823CB8}" destId="{8A9E249B-48BC-4833-A086-AE982FF319B0}" srcOrd="0" destOrd="0" presId="urn:microsoft.com/office/officeart/2005/8/layout/vList2"/>
    <dgm:cxn modelId="{93537E32-164F-494D-8CD2-8605C1D15FE9}" type="presParOf" srcId="{C3E7D6CF-58E4-439B-82B0-6B7548823CB8}" destId="{A5A5A81E-8F5D-4705-81AA-5834574705D5}" srcOrd="1" destOrd="0" presId="urn:microsoft.com/office/officeart/2005/8/layout/vList2"/>
    <dgm:cxn modelId="{77FAE916-6355-4741-AD3B-C21FD9FA0EEB}" type="presParOf" srcId="{C3E7D6CF-58E4-439B-82B0-6B7548823CB8}" destId="{89537F1A-A74A-4512-BFD8-7AFB9C8DE299}" srcOrd="2" destOrd="0" presId="urn:microsoft.com/office/officeart/2005/8/layout/vList2"/>
    <dgm:cxn modelId="{F012D27D-FAE4-4DB1-9EC7-BD6A84D9DDE5}" type="presParOf" srcId="{C3E7D6CF-58E4-439B-82B0-6B7548823CB8}" destId="{7E2AE35F-5BF8-4A84-A79C-144216EDA3C2}" srcOrd="3" destOrd="0" presId="urn:microsoft.com/office/officeart/2005/8/layout/vList2"/>
    <dgm:cxn modelId="{ADFA38D1-033C-4692-ABDC-0659DAF35104}" type="presParOf" srcId="{C3E7D6CF-58E4-439B-82B0-6B7548823CB8}" destId="{2BC6A054-6492-4282-98A9-3D867F5201FE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42623"/>
          <a:ext cx="3339268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9 months</a:t>
          </a:r>
        </a:p>
      </dsp:txBody>
      <dsp:txXfrm>
        <a:off x="33155" y="75778"/>
        <a:ext cx="3272958" cy="612874"/>
      </dsp:txXfrm>
    </dsp:sp>
    <dsp:sp modelId="{89537F1A-A74A-4512-BFD8-7AFB9C8DE299}">
      <dsp:nvSpPr>
        <dsp:cNvPr id="0" name=""/>
        <dsp:cNvSpPr/>
      </dsp:nvSpPr>
      <dsp:spPr>
        <a:xfrm>
          <a:off x="0" y="815933"/>
          <a:ext cx="3339268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19 000 followers</a:t>
          </a:r>
        </a:p>
      </dsp:txBody>
      <dsp:txXfrm>
        <a:off x="33155" y="849088"/>
        <a:ext cx="3272958" cy="612874"/>
      </dsp:txXfrm>
    </dsp:sp>
    <dsp:sp modelId="{2BC6A054-6492-4282-98A9-3D867F5201FE}">
      <dsp:nvSpPr>
        <dsp:cNvPr id="0" name=""/>
        <dsp:cNvSpPr/>
      </dsp:nvSpPr>
      <dsp:spPr>
        <a:xfrm>
          <a:off x="0" y="1572878"/>
          <a:ext cx="3339268" cy="679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7 million video views</a:t>
          </a:r>
        </a:p>
      </dsp:txBody>
      <dsp:txXfrm>
        <a:off x="33155" y="1606033"/>
        <a:ext cx="3272958" cy="612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15050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Young audience</a:t>
          </a:r>
        </a:p>
      </dsp:txBody>
      <dsp:txXfrm>
        <a:off x="35611" y="50661"/>
        <a:ext cx="3360910" cy="658273"/>
      </dsp:txXfrm>
    </dsp:sp>
    <dsp:sp modelId="{89537F1A-A74A-4512-BFD8-7AFB9C8DE299}">
      <dsp:nvSpPr>
        <dsp:cNvPr id="0" name=""/>
        <dsp:cNvSpPr/>
      </dsp:nvSpPr>
      <dsp:spPr>
        <a:xfrm>
          <a:off x="0" y="828356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Mission-related</a:t>
          </a:r>
        </a:p>
      </dsp:txBody>
      <dsp:txXfrm>
        <a:off x="35611" y="863967"/>
        <a:ext cx="3360910" cy="658273"/>
      </dsp:txXfrm>
    </dsp:sp>
    <dsp:sp modelId="{2BC6A054-6492-4282-98A9-3D867F5201FE}">
      <dsp:nvSpPr>
        <dsp:cNvPr id="0" name=""/>
        <dsp:cNvSpPr/>
      </dsp:nvSpPr>
      <dsp:spPr>
        <a:xfrm>
          <a:off x="0" y="1641371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Big</a:t>
          </a:r>
          <a:r>
            <a:rPr lang="en-US" sz="2900" kern="1200" baseline="0" dirty="0"/>
            <a:t> news stories</a:t>
          </a:r>
          <a:endParaRPr lang="en-US" sz="2900" kern="1200" dirty="0"/>
        </a:p>
      </dsp:txBody>
      <dsp:txXfrm>
        <a:off x="35611" y="1676982"/>
        <a:ext cx="3360910" cy="65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23350"/>
          <a:ext cx="3769724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 growth</a:t>
          </a:r>
        </a:p>
      </dsp:txBody>
      <dsp:txXfrm>
        <a:off x="34383" y="57733"/>
        <a:ext cx="3700958" cy="635573"/>
      </dsp:txXfrm>
    </dsp:sp>
    <dsp:sp modelId="{89537F1A-A74A-4512-BFD8-7AFB9C8DE299}">
      <dsp:nvSpPr>
        <dsp:cNvPr id="0" name=""/>
        <dsp:cNvSpPr/>
      </dsp:nvSpPr>
      <dsp:spPr>
        <a:xfrm>
          <a:off x="0" y="808330"/>
          <a:ext cx="3769724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Organic</a:t>
          </a:r>
          <a:r>
            <a:rPr lang="en-US" sz="2800" kern="1200" baseline="0" dirty="0"/>
            <a:t> only</a:t>
          </a:r>
          <a:endParaRPr lang="en-US" sz="2800" kern="1200" dirty="0"/>
        </a:p>
      </dsp:txBody>
      <dsp:txXfrm>
        <a:off x="34383" y="842713"/>
        <a:ext cx="3700958" cy="635573"/>
      </dsp:txXfrm>
    </dsp:sp>
    <dsp:sp modelId="{2BC6A054-6492-4282-98A9-3D867F5201FE}">
      <dsp:nvSpPr>
        <dsp:cNvPr id="0" name=""/>
        <dsp:cNvSpPr/>
      </dsp:nvSpPr>
      <dsp:spPr>
        <a:xfrm>
          <a:off x="0" y="1593310"/>
          <a:ext cx="3769724" cy="70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 engagement</a:t>
          </a:r>
        </a:p>
      </dsp:txBody>
      <dsp:txXfrm>
        <a:off x="34383" y="1627693"/>
        <a:ext cx="3700958" cy="635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39464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Small number of users</a:t>
          </a:r>
        </a:p>
      </dsp:txBody>
      <dsp:txXfrm>
        <a:off x="25787" y="65251"/>
        <a:ext cx="3718150" cy="476681"/>
      </dsp:txXfrm>
    </dsp:sp>
    <dsp:sp modelId="{89537F1A-A74A-4512-BFD8-7AFB9C8DE299}">
      <dsp:nvSpPr>
        <dsp:cNvPr id="0" name=""/>
        <dsp:cNvSpPr/>
      </dsp:nvSpPr>
      <dsp:spPr>
        <a:xfrm>
          <a:off x="0" y="628200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Fastest growing</a:t>
          </a:r>
        </a:p>
      </dsp:txBody>
      <dsp:txXfrm>
        <a:off x="25787" y="653987"/>
        <a:ext cx="3718150" cy="476681"/>
      </dsp:txXfrm>
    </dsp:sp>
    <dsp:sp modelId="{2BC6A054-6492-4282-98A9-3D867F5201FE}">
      <dsp:nvSpPr>
        <dsp:cNvPr id="0" name=""/>
        <dsp:cNvSpPr/>
      </dsp:nvSpPr>
      <dsp:spPr>
        <a:xfrm>
          <a:off x="0" y="1216935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Get in early</a:t>
          </a:r>
        </a:p>
      </dsp:txBody>
      <dsp:txXfrm>
        <a:off x="25787" y="1242722"/>
        <a:ext cx="3718150" cy="476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15050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Explainers</a:t>
          </a:r>
        </a:p>
      </dsp:txBody>
      <dsp:txXfrm>
        <a:off x="35611" y="50661"/>
        <a:ext cx="3360910" cy="658273"/>
      </dsp:txXfrm>
    </dsp:sp>
    <dsp:sp modelId="{89537F1A-A74A-4512-BFD8-7AFB9C8DE299}">
      <dsp:nvSpPr>
        <dsp:cNvPr id="0" name=""/>
        <dsp:cNvSpPr/>
      </dsp:nvSpPr>
      <dsp:spPr>
        <a:xfrm>
          <a:off x="0" y="828356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Vox Pop+</a:t>
          </a:r>
        </a:p>
      </dsp:txBody>
      <dsp:txXfrm>
        <a:off x="35611" y="863967"/>
        <a:ext cx="3360910" cy="658273"/>
      </dsp:txXfrm>
    </dsp:sp>
    <dsp:sp modelId="{2BC6A054-6492-4282-98A9-3D867F5201FE}">
      <dsp:nvSpPr>
        <dsp:cNvPr id="0" name=""/>
        <dsp:cNvSpPr/>
      </dsp:nvSpPr>
      <dsp:spPr>
        <a:xfrm>
          <a:off x="0" y="1641371"/>
          <a:ext cx="3432132" cy="729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Who is ..... series</a:t>
          </a:r>
        </a:p>
      </dsp:txBody>
      <dsp:txXfrm>
        <a:off x="35611" y="1676982"/>
        <a:ext cx="3360910" cy="6582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597261"/>
          <a:ext cx="4439307" cy="62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Quizzes</a:t>
          </a:r>
        </a:p>
      </dsp:txBody>
      <dsp:txXfrm>
        <a:off x="30699" y="627960"/>
        <a:ext cx="4377909" cy="567477"/>
      </dsp:txXfrm>
    </dsp:sp>
    <dsp:sp modelId="{89537F1A-A74A-4512-BFD8-7AFB9C8DE299}">
      <dsp:nvSpPr>
        <dsp:cNvPr id="0" name=""/>
        <dsp:cNvSpPr/>
      </dsp:nvSpPr>
      <dsp:spPr>
        <a:xfrm>
          <a:off x="0" y="1298137"/>
          <a:ext cx="4439307" cy="62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Long-form videos</a:t>
          </a:r>
        </a:p>
      </dsp:txBody>
      <dsp:txXfrm>
        <a:off x="30699" y="1328836"/>
        <a:ext cx="4377909" cy="567477"/>
      </dsp:txXfrm>
    </dsp:sp>
    <dsp:sp modelId="{2BC6A054-6492-4282-98A9-3D867F5201FE}">
      <dsp:nvSpPr>
        <dsp:cNvPr id="0" name=""/>
        <dsp:cNvSpPr/>
      </dsp:nvSpPr>
      <dsp:spPr>
        <a:xfrm>
          <a:off x="0" y="1999012"/>
          <a:ext cx="4439307" cy="628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Different topics than Instagram </a:t>
          </a:r>
        </a:p>
      </dsp:txBody>
      <dsp:txXfrm>
        <a:off x="30699" y="2029711"/>
        <a:ext cx="4377909" cy="567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E249B-48BC-4833-A086-AE982FF319B0}">
      <dsp:nvSpPr>
        <dsp:cNvPr id="0" name=""/>
        <dsp:cNvSpPr/>
      </dsp:nvSpPr>
      <dsp:spPr>
        <a:xfrm>
          <a:off x="0" y="39464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very different audiences</a:t>
          </a:r>
        </a:p>
      </dsp:txBody>
      <dsp:txXfrm>
        <a:off x="25787" y="65251"/>
        <a:ext cx="3718150" cy="476681"/>
      </dsp:txXfrm>
    </dsp:sp>
    <dsp:sp modelId="{89537F1A-A74A-4512-BFD8-7AFB9C8DE299}">
      <dsp:nvSpPr>
        <dsp:cNvPr id="0" name=""/>
        <dsp:cNvSpPr/>
      </dsp:nvSpPr>
      <dsp:spPr>
        <a:xfrm>
          <a:off x="0" y="628200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quickly growing 18-34</a:t>
          </a:r>
        </a:p>
      </dsp:txBody>
      <dsp:txXfrm>
        <a:off x="25787" y="653987"/>
        <a:ext cx="3718150" cy="476681"/>
      </dsp:txXfrm>
    </dsp:sp>
    <dsp:sp modelId="{2BC6A054-6492-4282-98A9-3D867F5201FE}">
      <dsp:nvSpPr>
        <dsp:cNvPr id="0" name=""/>
        <dsp:cNvSpPr/>
      </dsp:nvSpPr>
      <dsp:spPr>
        <a:xfrm>
          <a:off x="0" y="1216935"/>
          <a:ext cx="376972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</a:t>
          </a:r>
          <a:r>
            <a:rPr lang="en-US" sz="2100" kern="1200" baseline="0" dirty="0"/>
            <a:t> over 50s highly political</a:t>
          </a:r>
          <a:endParaRPr lang="en-US" sz="2100" kern="1200" dirty="0"/>
        </a:p>
      </dsp:txBody>
      <dsp:txXfrm>
        <a:off x="25787" y="1242722"/>
        <a:ext cx="3718150" cy="47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05FD-F515-4825-9785-E0023F7F674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8AC7-56EF-4B15-8156-191FE294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193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90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42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74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29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113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86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45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83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78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0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06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25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0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57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flipH="1">
            <a:off x="-151" y="4"/>
            <a:ext cx="9144000" cy="41567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1" y="2196001"/>
            <a:ext cx="5494865" cy="11597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500" b="1" cap="all" baseline="0">
                <a:solidFill>
                  <a:srgbClr val="FFFFFF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500">
                <a:solidFill>
                  <a:srgbClr val="FFFFFF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Shape 17"/>
          <p:cNvSpPr txBox="1">
            <a:spLocks noGrp="1"/>
          </p:cNvSpPr>
          <p:nvPr>
            <p:ph type="subTitle" idx="1"/>
          </p:nvPr>
        </p:nvSpPr>
        <p:spPr>
          <a:xfrm>
            <a:off x="685803" y="4303239"/>
            <a:ext cx="5008199" cy="687600"/>
          </a:xfrm>
          <a:prstGeom prst="rect">
            <a:avLst/>
          </a:prstGeom>
        </p:spPr>
        <p:txBody>
          <a:bodyPr lIns="68400" tIns="68400" rIns="68400" bIns="68400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 b="1">
                <a:solidFill>
                  <a:srgbClr val="636972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35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6BA7A-7A0E-4018-94DB-0745616ED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2518" y="4353729"/>
            <a:ext cx="1498153" cy="587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15B83-ED43-47BB-9C41-19CD39E9E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6765" y="-1197"/>
            <a:ext cx="3777084" cy="41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Closing w/ pictu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3" y="1"/>
            <a:ext cx="669599" cy="1140002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Shape 29"/>
          <p:cNvSpPr txBox="1">
            <a:spLocks noGrp="1"/>
          </p:cNvSpPr>
          <p:nvPr>
            <p:ph type="body" idx="13"/>
          </p:nvPr>
        </p:nvSpPr>
        <p:spPr>
          <a:xfrm>
            <a:off x="4927619" y="1139806"/>
            <a:ext cx="3657600" cy="9144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marL="180000" lvl="0" indent="-180000"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marL="360000" lvl="1" indent="-18000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2pPr>
            <a:lvl3pPr marL="0" lvl="2" inden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cs-CZ" sz="4800" b="0" i="0" u="none" strike="noStrike" cap="none" dirty="0" smtClean="0">
                <a:solidFill>
                  <a:srgbClr val="EA6903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pPr lvl="2"/>
            <a:endParaRPr lang="cs-CZ" dirty="0"/>
          </a:p>
          <a:p>
            <a:endParaRPr dirty="0"/>
          </a:p>
        </p:txBody>
      </p:sp>
      <p:sp>
        <p:nvSpPr>
          <p:cNvPr id="8" name="Shape 29"/>
          <p:cNvSpPr txBox="1">
            <a:spLocks noGrp="1"/>
          </p:cNvSpPr>
          <p:nvPr>
            <p:ph type="body" idx="14"/>
          </p:nvPr>
        </p:nvSpPr>
        <p:spPr>
          <a:xfrm>
            <a:off x="4927619" y="2217420"/>
            <a:ext cx="3657600" cy="292608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marL="180000" lvl="0" indent="-180000"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marL="360000" lvl="1" indent="-18000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2pPr>
            <a:lvl3pPr marL="0" lvl="2" inden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pPr lvl="2"/>
            <a:endParaRPr lang="cs-CZ" dirty="0"/>
          </a:p>
          <a:p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9525" y="1139806"/>
            <a:ext cx="3560064" cy="400507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+ Big concep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4" y="1933199"/>
            <a:ext cx="5911976" cy="871200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sz="5400"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790000"/>
            <a:ext cx="5169000" cy="1376572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>
              <a:spcBef>
                <a:spcPts val="0"/>
              </a:spcBef>
              <a:buClr>
                <a:srgbClr val="EA6802"/>
              </a:buClr>
              <a:buSzPct val="100000"/>
              <a:defRPr sz="200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7" name="Shape 768"/>
          <p:cNvGrpSpPr/>
          <p:nvPr userDrawn="1"/>
        </p:nvGrpSpPr>
        <p:grpSpPr>
          <a:xfrm>
            <a:off x="7078638" y="654411"/>
            <a:ext cx="1346525" cy="1601110"/>
            <a:chOff x="6718575" y="2318625"/>
            <a:chExt cx="256950" cy="407375"/>
          </a:xfrm>
          <a:solidFill>
            <a:schemeClr val="lt1"/>
          </a:solidFill>
        </p:grpSpPr>
        <p:sp>
          <p:nvSpPr>
            <p:cNvPr id="8" name="Shape 76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Shape 77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Shape 77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77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77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Shape 77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Shape 77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77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12175" cap="rnd" cmpd="sng">
              <a:solidFill>
                <a:srgbClr val="EA680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6" name="Freeform 15"/>
          <p:cNvSpPr/>
          <p:nvPr userDrawn="1"/>
        </p:nvSpPr>
        <p:spPr>
          <a:xfrm>
            <a:off x="6032785" y="2255520"/>
            <a:ext cx="1729811" cy="3005760"/>
          </a:xfrm>
          <a:custGeom>
            <a:avLst/>
            <a:gdLst>
              <a:gd name="connsiteX0" fmla="*/ 1291375 w 1297358"/>
              <a:gd name="connsiteY0" fmla="*/ 0 h 3005760"/>
              <a:gd name="connsiteX1" fmla="*/ 1131355 w 1297358"/>
              <a:gd name="connsiteY1" fmla="*/ 1280160 h 3005760"/>
              <a:gd name="connsiteX2" fmla="*/ 186475 w 1297358"/>
              <a:gd name="connsiteY2" fmla="*/ 2209800 h 3005760"/>
              <a:gd name="connsiteX3" fmla="*/ 18835 w 1297358"/>
              <a:gd name="connsiteY3" fmla="*/ 2926080 h 3005760"/>
              <a:gd name="connsiteX4" fmla="*/ 11215 w 1297358"/>
              <a:gd name="connsiteY4" fmla="*/ 2956560 h 300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358" h="3005760">
                <a:moveTo>
                  <a:pt x="1291375" y="0"/>
                </a:moveTo>
                <a:cubicBezTo>
                  <a:pt x="1303440" y="455930"/>
                  <a:pt x="1315505" y="911860"/>
                  <a:pt x="1131355" y="1280160"/>
                </a:cubicBezTo>
                <a:cubicBezTo>
                  <a:pt x="947205" y="1648460"/>
                  <a:pt x="371895" y="1935480"/>
                  <a:pt x="186475" y="2209800"/>
                </a:cubicBezTo>
                <a:cubicBezTo>
                  <a:pt x="1055" y="2484120"/>
                  <a:pt x="48045" y="2801620"/>
                  <a:pt x="18835" y="2926080"/>
                </a:cubicBezTo>
                <a:cubicBezTo>
                  <a:pt x="-10375" y="3050540"/>
                  <a:pt x="420" y="3003550"/>
                  <a:pt x="11215" y="2956560"/>
                </a:cubicBezTo>
              </a:path>
            </a:pathLst>
          </a:custGeom>
          <a:noFill/>
          <a:ln w="12700">
            <a:solidFill>
              <a:srgbClr val="EA6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8337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846369" y="1534256"/>
            <a:ext cx="3769724" cy="3321600"/>
          </a:xfrm>
        </p:spPr>
        <p:txBody>
          <a:bodyPr/>
          <a:lstStyle/>
          <a:p>
            <a:pPr lvl="4"/>
            <a:endParaRPr lang="en-US" dirty="0"/>
          </a:p>
        </p:txBody>
      </p:sp>
      <p:sp>
        <p:nvSpPr>
          <p:cNvPr id="32" name="Shape 32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3" name="Shape 33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 b="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4783369" y="1533600"/>
            <a:ext cx="3769724" cy="3321600"/>
          </a:xfrm>
        </p:spPr>
        <p:txBody>
          <a:bodyPr/>
          <a:lstStyle>
            <a:lvl5pPr>
              <a:defRPr/>
            </a:lvl5pPr>
          </a:lstStyle>
          <a:p>
            <a:pPr lvl="4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6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0" name="Shape 40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 rt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25" y="1857600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 b="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cs-CZ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40799" y="1857600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836799" y="1857601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Shape 42"/>
          <p:cNvSpPr txBox="1">
            <a:spLocks noGrp="1"/>
          </p:cNvSpPr>
          <p:nvPr>
            <p:ph type="body" idx="13"/>
          </p:nvPr>
        </p:nvSpPr>
        <p:spPr>
          <a:xfrm>
            <a:off x="844425" y="3042000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 b="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cs-CZ" dirty="0"/>
          </a:p>
        </p:txBody>
      </p:sp>
      <p:sp>
        <p:nvSpPr>
          <p:cNvPr id="11" name="Shape 43"/>
          <p:cNvSpPr txBox="1">
            <a:spLocks noGrp="1"/>
          </p:cNvSpPr>
          <p:nvPr>
            <p:ph type="body" idx="14"/>
          </p:nvPr>
        </p:nvSpPr>
        <p:spPr>
          <a:xfrm>
            <a:off x="3340799" y="3042000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44"/>
          <p:cNvSpPr txBox="1">
            <a:spLocks noGrp="1"/>
          </p:cNvSpPr>
          <p:nvPr>
            <p:ph type="body" idx="15"/>
          </p:nvPr>
        </p:nvSpPr>
        <p:spPr>
          <a:xfrm>
            <a:off x="5836799" y="3042000"/>
            <a:ext cx="2400000" cy="979200"/>
          </a:xfrm>
          <a:prstGeom prst="rect">
            <a:avLst/>
          </a:prstGeom>
        </p:spPr>
        <p:txBody>
          <a:bodyPr lIns="68400" tIns="68400" rIns="68400" bIns="68400" anchor="t" anchorCtr="0"/>
          <a:lstStyle>
            <a:lvl1pPr lvl="0" rtl="0">
              <a:spcBef>
                <a:spcPts val="0"/>
              </a:spcBef>
              <a:buClr>
                <a:srgbClr val="EA6802"/>
              </a:buClr>
              <a:buSzPct val="100000"/>
              <a:defRPr sz="1350">
                <a:solidFill>
                  <a:srgbClr val="42464D"/>
                </a:solidFill>
                <a:latin typeface="Skolar Sans PE" panose="00000500000000000000" pitchFamily="50" charset="0"/>
              </a:defRPr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1756800" y="1501200"/>
            <a:ext cx="6096000" cy="3049200"/>
          </a:xfrm>
        </p:spPr>
        <p:txBody>
          <a:bodyPr/>
          <a:lstStyle/>
          <a:p>
            <a:pPr lvl="4"/>
            <a:endParaRPr lang="en-US" dirty="0"/>
          </a:p>
        </p:txBody>
      </p:sp>
      <p:sp>
        <p:nvSpPr>
          <p:cNvPr id="47" name="Shape 47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rgbClr val="EA6802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1377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ap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chemeClr val="bg1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358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Blank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74" y="2"/>
            <a:ext cx="669599" cy="11400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8" name="Shape 48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8299575" cy="1139999"/>
          </a:xfrm>
          <a:prstGeom prst="rect">
            <a:avLst/>
          </a:prstGeom>
        </p:spPr>
        <p:txBody>
          <a:bodyPr lIns="68400" tIns="68400" rIns="68400" bIns="68400" anchor="b" anchorCtr="0"/>
          <a:lstStyle>
            <a:lvl1pPr lvl="0">
              <a:spcBef>
                <a:spcPts val="0"/>
              </a:spcBef>
              <a:defRPr b="1" cap="all" baseline="0">
                <a:solidFill>
                  <a:schemeClr val="bg1"/>
                </a:solidFill>
                <a:latin typeface="Skolar Sans PE" panose="00000500000000000000" pitchFamily="50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493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_Title + 1 column">
    <p:bg>
      <p:bgPr>
        <a:solidFill>
          <a:srgbClr val="007DBA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2" y="1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7" name="Shape 27"/>
          <p:cNvSpPr/>
          <p:nvPr/>
        </p:nvSpPr>
        <p:spPr>
          <a:xfrm flipH="1">
            <a:off x="-72" y="4"/>
            <a:ext cx="669599" cy="1139999"/>
          </a:xfrm>
          <a:prstGeom prst="rect">
            <a:avLst/>
          </a:prstGeom>
          <a:solidFill>
            <a:srgbClr val="EA680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  <a:prstGeom prst="rect">
            <a:avLst/>
          </a:prstGeom>
        </p:spPr>
        <p:txBody>
          <a:bodyPr lIns="68400" tIns="68400" rIns="68400" bIns="68400" anchor="b" anchorCtr="0">
            <a:normAutofit/>
          </a:bodyPr>
          <a:lstStyle>
            <a:lvl1pPr lvl="0">
              <a:spcBef>
                <a:spcPts val="0"/>
              </a:spcBef>
              <a:defRPr lang="en-US" sz="2400" b="1" i="0" u="none" strike="noStrike" cap="all" baseline="0" dirty="0">
                <a:solidFill>
                  <a:schemeClr val="tx2"/>
                </a:solidFill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</p:spPr>
        <p:txBody>
          <a:bodyPr lIns="68400" tIns="68400" rIns="68400" bIns="68400" anchor="b" anchorCtr="0">
            <a:noAutofit/>
          </a:bodyPr>
          <a:lstStyle>
            <a:lvl1pPr algn="ctr">
              <a:defRPr sz="2400">
                <a:solidFill>
                  <a:schemeClr val="bg1"/>
                </a:solidFill>
                <a:latin typeface="Skolar Sans PE Cn El" panose="00000306000000000000" pitchFamily="50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4425" y="1533601"/>
            <a:ext cx="7691735" cy="3388491"/>
          </a:xfrm>
        </p:spPr>
        <p:txBody>
          <a:bodyPr>
            <a:normAutofit/>
          </a:bodyPr>
          <a:lstStyle>
            <a:lvl1pPr marL="0" indent="-2286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-228600">
              <a:spcBef>
                <a:spcPts val="300"/>
              </a:spcBef>
              <a:buClr>
                <a:srgbClr val="EA6903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685800" indent="-228600">
              <a:spcBef>
                <a:spcPts val="300"/>
              </a:spcBef>
              <a:spcAft>
                <a:spcPts val="0"/>
              </a:spcAft>
              <a:buSzPct val="100000"/>
              <a:buFont typeface="Skolar Sans PE" panose="00000500000000000000" pitchFamily="50" charset="0"/>
              <a:buChar char="•"/>
              <a:defRPr sz="1800">
                <a:solidFill>
                  <a:schemeClr val="tx2"/>
                </a:solidFill>
              </a:defRPr>
            </a:lvl3pPr>
            <a:lvl4pPr marL="914400" indent="-228600">
              <a:spcBef>
                <a:spcPts val="300"/>
              </a:spcBef>
              <a:buClr>
                <a:srgbClr val="EA6903"/>
              </a:buClr>
              <a:buFont typeface="Arial" panose="020B0604020202020204" pitchFamily="34" charset="0"/>
              <a:buChar char="•"/>
              <a:defRPr lang="en-US" sz="1800" b="0" i="0" u="none" strike="noStrike" cap="none" dirty="0" smtClean="0">
                <a:solidFill>
                  <a:schemeClr val="tx2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4pPr>
            <a:lvl5pPr marL="1143000" indent="-228600">
              <a:spcBef>
                <a:spcPts val="300"/>
              </a:spcBef>
              <a:buClr>
                <a:srgbClr val="EA6903"/>
              </a:buClr>
              <a:buSzPct val="100000"/>
              <a:buFont typeface="Arial" panose="020B0604020202020204" pitchFamily="34" charset="0"/>
              <a:buChar char="•"/>
              <a:defRPr lang="en-US" sz="1800" b="0" i="0" u="none" strike="noStrike" cap="none" dirty="0" smtClean="0">
                <a:solidFill>
                  <a:schemeClr val="tx2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51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ctr"/>
            <a:fld id="{00000000-1234-1234-1234-123412341234}" type="slidenum">
              <a:rPr lang="en" sz="18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algn="ctr"/>
              <a:t>‹#›</a:t>
            </a:fld>
            <a:endParaRPr lang="en" sz="1800" dirty="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87403" y="1370013"/>
            <a:ext cx="7886700" cy="3262312"/>
          </a:xfrm>
          <a:prstGeom prst="rect">
            <a:avLst/>
          </a:prstGeom>
        </p:spPr>
        <p:txBody>
          <a:bodyPr vert="horz" lIns="68400" tIns="68400" rIns="68400" bIns="68400" rtlCol="0">
            <a:normAutofit/>
          </a:bodyPr>
          <a:lstStyle/>
          <a:p>
            <a:pPr lvl="2"/>
            <a:endParaRPr lang="cs-CZ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81600" y="0"/>
            <a:ext cx="4512000" cy="1141200"/>
          </a:xfrm>
          <a:prstGeom prst="rect">
            <a:avLst/>
          </a:prstGeo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1" r:id="rId3"/>
    <p:sldLayoutId id="2147483652" r:id="rId4"/>
    <p:sldLayoutId id="2147483659" r:id="rId5"/>
    <p:sldLayoutId id="2147483663" r:id="rId6"/>
    <p:sldLayoutId id="2147483660" r:id="rId7"/>
    <p:sldLayoutId id="2147483665" r:id="rId8"/>
    <p:sldLayoutId id="214748366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2400" b="1" i="0" u="none" strike="noStrike" cap="all" baseline="0" dirty="0">
          <a:solidFill>
            <a:srgbClr val="EA6802"/>
          </a:solidFill>
          <a:latin typeface="Skolar Sans PE" panose="00000500000000000000" pitchFamily="50" charset="0"/>
          <a:ea typeface="Californian FB" panose="0207040306080B030204" pitchFamily="18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-180000" algn="l" rtl="0">
        <a:lnSpc>
          <a:spcPct val="100000"/>
        </a:lnSpc>
        <a:spcBef>
          <a:spcPts val="0"/>
        </a:spcBef>
        <a:spcAft>
          <a:spcPts val="400"/>
        </a:spcAft>
        <a:buClr>
          <a:srgbClr val="EA6802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1pPr>
      <a:lvl2pPr marL="360000" marR="0" lvl="1" indent="-18000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2pPr>
      <a:lvl3pPr marL="540000" marR="0" lvl="2" indent="-180000" algn="l" rtl="0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cs-CZ" sz="1800" b="0" i="0" u="none" strike="noStrike" cap="none" dirty="0" smtClean="0">
          <a:solidFill>
            <a:srgbClr val="42464D"/>
          </a:solidFill>
          <a:latin typeface="Skolar Sans PE" panose="00000500000000000000" pitchFamily="50" charset="0"/>
          <a:ea typeface="Source Sans Pro"/>
          <a:cs typeface="Arial"/>
          <a:sym typeface="Source Sans Pro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svobodnaevropa.bg/video/735538997860553859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iktok.com/@svobodnaevropa.bg/video/7358753284347252000" TargetMode="External"/><Relationship Id="rId5" Type="http://schemas.openxmlformats.org/officeDocument/2006/relationships/hyperlink" Target="https://www.tiktok.com/@svobodnaevropa.bg/video/7348392226323434784" TargetMode="External"/><Relationship Id="rId4" Type="http://schemas.openxmlformats.org/officeDocument/2006/relationships/hyperlink" Target="https://www.tiktok.com/@svobodnaevropa.bg/video/73616989012058637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svobodnaevropa.bg/video/7313457324440571168?is_from_webapp=1&amp;sender_device=pc&amp;web_id=736620634531645184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svobodnaevropa.bg/video/732162650051456540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f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9" y="1348576"/>
            <a:ext cx="6604471" cy="2095851"/>
          </a:xfrm>
        </p:spPr>
        <p:txBody>
          <a:bodyPr vert="horz" lIns="68400" tIns="68400" rIns="68400" bIns="68400" rtlCol="0" anchor="b" anchorCtr="0">
            <a:normAutofit fontScale="90000"/>
          </a:bodyPr>
          <a:lstStyle/>
          <a:p>
            <a:r>
              <a:rPr lang="en-US" dirty="0"/>
              <a:t>@svobodnaevropa.bg</a:t>
            </a:r>
            <a:br>
              <a:rPr lang="bg-BG" dirty="0"/>
            </a:br>
            <a:r>
              <a:rPr lang="en-US" dirty="0"/>
              <a:t> </a:t>
            </a:r>
            <a:br>
              <a:rPr lang="bg-BG" dirty="0"/>
            </a:br>
            <a:r>
              <a:rPr lang="en-US" dirty="0"/>
              <a:t>A success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303239"/>
            <a:ext cx="5008199" cy="687600"/>
          </a:xfrm>
        </p:spPr>
        <p:txBody>
          <a:bodyPr vert="horz" lIns="68400" tIns="68400" rIns="68400" bIns="68400" rtlCol="0" anchor="ctr" anchorCtr="0">
            <a:normAutofit/>
          </a:bodyPr>
          <a:lstStyle/>
          <a:p>
            <a:r>
              <a:rPr lang="en-US" sz="1800" dirty="0"/>
              <a:t>The TikTok account of the Bulgarian service</a:t>
            </a:r>
            <a:endParaRPr lang="en-US" sz="1800" b="1" dirty="0">
              <a:solidFill>
                <a:srgbClr val="636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3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6721296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dirty="0"/>
              <a:t>Other topics for explainers that work</a:t>
            </a:r>
            <a:endParaRPr lang="en-US" b="1" i="0" u="none" strike="noStrike" cap="all" baseline="0" dirty="0">
              <a:latin typeface="Skolar Sans PE" panose="00000500000000000000" pitchFamily="50" charset="0"/>
              <a:ea typeface="Californian FB" panose="0207040306080B030204" pitchFamily="18" charset="0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10</a:t>
            </a:fld>
            <a:endParaRPr lang="e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1473FF-C2C7-0371-8F39-A21845B84EA0}"/>
              </a:ext>
            </a:extLst>
          </p:cNvPr>
          <p:cNvSpPr txBox="1">
            <a:spLocks/>
          </p:cNvSpPr>
          <p:nvPr/>
        </p:nvSpPr>
        <p:spPr>
          <a:xfrm>
            <a:off x="734095" y="1532585"/>
            <a:ext cx="7764815" cy="29767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Series – “Who is</a:t>
            </a:r>
            <a:r>
              <a:rPr lang="bg-BG" b="1" dirty="0"/>
              <a:t> …..</a:t>
            </a:r>
            <a:r>
              <a:rPr lang="en-US" b="1" dirty="0"/>
              <a:t>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about people currently in the news that you might not know much about;</a:t>
            </a:r>
            <a:r>
              <a:rPr lang="bg-BG" dirty="0"/>
              <a:t> </a:t>
            </a:r>
            <a:r>
              <a:rPr lang="en-US" dirty="0"/>
              <a:t>Example - </a:t>
            </a:r>
            <a:r>
              <a:rPr lang="en-US" dirty="0">
                <a:hlinkClick r:id="rId3"/>
              </a:rPr>
              <a:t>Who is the Wolf </a:t>
            </a:r>
            <a:endParaRPr lang="en-US" dirty="0"/>
          </a:p>
          <a:p>
            <a:pPr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Topics that are important to STUDENTS: </a:t>
            </a:r>
          </a:p>
          <a:p>
            <a:pPr lvl="1">
              <a:buFont typeface="Courier New" pitchFamily="49"/>
              <a:buChar char="o"/>
            </a:pPr>
            <a:r>
              <a:rPr lang="en-US" dirty="0"/>
              <a:t>What do we need to know about </a:t>
            </a:r>
            <a:r>
              <a:rPr lang="en-US" dirty="0">
                <a:hlinkClick r:id="rId4"/>
              </a:rPr>
              <a:t>the Whooping cough? </a:t>
            </a:r>
            <a:r>
              <a:rPr lang="en-US" dirty="0"/>
              <a:t>– the virus spreads in schools; </a:t>
            </a:r>
          </a:p>
          <a:p>
            <a:pPr lvl="1">
              <a:buFont typeface="Courier New" pitchFamily="49"/>
              <a:buChar char="o"/>
            </a:pPr>
            <a:r>
              <a:rPr lang="en-US" dirty="0"/>
              <a:t>How many days can I take off school </a:t>
            </a:r>
            <a:r>
              <a:rPr lang="en-US" dirty="0">
                <a:hlinkClick r:id="rId5"/>
              </a:rPr>
              <a:t>for family reasons? </a:t>
            </a:r>
            <a:endParaRPr lang="en-US" dirty="0"/>
          </a:p>
          <a:p>
            <a:pPr lvl="1">
              <a:buFont typeface="Courier New" pitchFamily="49"/>
              <a:buChar char="o"/>
            </a:pPr>
            <a:r>
              <a:rPr lang="en-US" dirty="0"/>
              <a:t>How do I file my annual </a:t>
            </a:r>
            <a:r>
              <a:rPr lang="en-US" dirty="0">
                <a:hlinkClick r:id="rId6"/>
              </a:rPr>
              <a:t>tax document? </a:t>
            </a:r>
            <a:endParaRPr lang="en-US" dirty="0"/>
          </a:p>
          <a:p>
            <a:pPr lvl="1">
              <a:buFont typeface="Courier New" pitchFamily="49"/>
              <a:buChar char="o"/>
            </a:pPr>
            <a:endParaRPr lang="en-US" dirty="0"/>
          </a:p>
          <a:p>
            <a:pPr indent="0">
              <a:buFont typeface="Arial" panose="020B0604020202020204" pitchFamily="34" charset="0"/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42708165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What works – Vox Pop+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11</a:t>
            </a:fld>
            <a:endParaRPr lang="e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2513A6-4424-2A5E-6F6D-8335EE305E9B}"/>
              </a:ext>
            </a:extLst>
          </p:cNvPr>
          <p:cNvSpPr txBox="1">
            <a:spLocks/>
          </p:cNvSpPr>
          <p:nvPr/>
        </p:nvSpPr>
        <p:spPr>
          <a:xfrm>
            <a:off x="844425" y="1315233"/>
            <a:ext cx="7253652" cy="32818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Example: </a:t>
            </a:r>
            <a:r>
              <a:rPr lang="en-US" sz="1600" dirty="0">
                <a:hlinkClick r:id="rId3"/>
              </a:rPr>
              <a:t>What do you think about the removal of the Soviet army monument</a:t>
            </a:r>
            <a:endParaRPr lang="en-US" sz="1600" dirty="0"/>
          </a:p>
          <a:p>
            <a:endParaRPr lang="en-US" sz="1600" b="1" dirty="0">
              <a:latin typeface="Arial" pitchFamily="34"/>
            </a:endParaRPr>
          </a:p>
          <a:p>
            <a:pPr indent="0">
              <a:buNone/>
            </a:pPr>
            <a:r>
              <a:rPr lang="en-US" sz="1600" b="1" dirty="0">
                <a:latin typeface="Arial" pitchFamily="34"/>
              </a:rPr>
              <a:t>KEY CHARACTERISTICS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The answers are balanced; 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2-3 TITLES with context and background;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Reporter appears briefly; 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Around 60-70 secs in length; 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Call to action; 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Quick and easy to make;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latin typeface="Arial" pitchFamily="34"/>
              </a:rPr>
              <a:t>A lot of views and engagement; </a:t>
            </a:r>
          </a:p>
          <a:p>
            <a:endParaRPr lang="bg-BG" sz="1600" dirty="0">
              <a:latin typeface="Arial" pitchFamily="34"/>
            </a:endParaRPr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74083060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6289148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Example VOX POP+ analytics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12</a:t>
            </a:fld>
            <a:endParaRPr lang="en"/>
          </a:p>
        </p:txBody>
      </p:sp>
      <p:pic>
        <p:nvPicPr>
          <p:cNvPr id="5" name="Picture 4" descr="A screenshot of a video analysis&#10;&#10;Description automatically generated">
            <a:extLst>
              <a:ext uri="{FF2B5EF4-FFF2-40B4-BE49-F238E27FC236}">
                <a16:creationId xmlns:a16="http://schemas.microsoft.com/office/drawing/2014/main" id="{580B109A-AA42-5501-76F9-EA93E7B1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0" y="1533973"/>
            <a:ext cx="3275799" cy="2361622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6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0D53ECE0-4153-A9C7-0053-54CD016DE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45"/>
          <a:stretch/>
        </p:blipFill>
        <p:spPr>
          <a:xfrm>
            <a:off x="3563191" y="1083636"/>
            <a:ext cx="2599532" cy="3772459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7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CA680C33-D307-E1E2-1E4A-A47BC3E96D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" t="9194" r="-256" b="53078"/>
          <a:stretch/>
        </p:blipFill>
        <p:spPr>
          <a:xfrm>
            <a:off x="6352518" y="1508892"/>
            <a:ext cx="2599532" cy="2125715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00166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6721296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dirty="0"/>
              <a:t>What else works </a:t>
            </a:r>
            <a:endParaRPr lang="en-US" b="1" i="0" u="none" strike="noStrike" cap="all" baseline="0" dirty="0">
              <a:latin typeface="Skolar Sans PE" panose="00000500000000000000" pitchFamily="50" charset="0"/>
              <a:ea typeface="Californian FB" panose="0207040306080B030204" pitchFamily="18" charset="0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13</a:t>
            </a:fld>
            <a:endParaRPr lang="e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1473FF-C2C7-0371-8F39-A21845B84EA0}"/>
              </a:ext>
            </a:extLst>
          </p:cNvPr>
          <p:cNvSpPr txBox="1">
            <a:spLocks/>
          </p:cNvSpPr>
          <p:nvPr/>
        </p:nvSpPr>
        <p:spPr>
          <a:xfrm>
            <a:off x="844425" y="1140003"/>
            <a:ext cx="7654485" cy="37451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/>
              <a:t>Short soundbites </a:t>
            </a:r>
            <a:r>
              <a:rPr lang="en-US" dirty="0"/>
              <a:t>from Studio interviews + context and background; </a:t>
            </a:r>
          </a:p>
          <a:p>
            <a:pPr indent="0">
              <a:buNone/>
            </a:pPr>
            <a:endParaRPr lang="en-US" b="1" dirty="0"/>
          </a:p>
          <a:p>
            <a:r>
              <a:rPr lang="en-US" b="1" dirty="0"/>
              <a:t>News-related videos;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Topics that interest the audience: </a:t>
            </a:r>
            <a:endParaRPr lang="en-US" dirty="0"/>
          </a:p>
          <a:p>
            <a:r>
              <a:rPr lang="en-US" dirty="0"/>
              <a:t>politics and mainly individual politicians, </a:t>
            </a:r>
          </a:p>
          <a:p>
            <a:r>
              <a:rPr lang="en-US" dirty="0"/>
              <a:t>EU - pro and anti sentiment, </a:t>
            </a:r>
          </a:p>
          <a:p>
            <a:r>
              <a:rPr lang="en-US" dirty="0"/>
              <a:t>communism and Russian legacy, </a:t>
            </a:r>
          </a:p>
          <a:p>
            <a:r>
              <a:rPr lang="en-US" dirty="0"/>
              <a:t>corruption, </a:t>
            </a:r>
          </a:p>
          <a:p>
            <a:r>
              <a:rPr lang="en-US" dirty="0"/>
              <a:t>the mafia </a:t>
            </a:r>
          </a:p>
          <a:p>
            <a:r>
              <a:rPr lang="en-US" dirty="0"/>
              <a:t>AND videos helpful to students</a:t>
            </a:r>
          </a:p>
        </p:txBody>
      </p:sp>
    </p:spTree>
    <p:extLst>
      <p:ext uri="{BB962C8B-B14F-4D97-AF65-F5344CB8AC3E}">
        <p14:creationId xmlns:p14="http://schemas.microsoft.com/office/powerpoint/2010/main" val="399382349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WHAT DOESN’T WORK FOR US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14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115446"/>
              </p:ext>
            </p:extLst>
          </p:nvPr>
        </p:nvGraphicFramePr>
        <p:xfrm>
          <a:off x="1397821" y="1440493"/>
          <a:ext cx="4439307" cy="322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54542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747912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What we found out about our audience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15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579801"/>
              </p:ext>
            </p:extLst>
          </p:nvPr>
        </p:nvGraphicFramePr>
        <p:xfrm>
          <a:off x="990726" y="1246340"/>
          <a:ext cx="3769724" cy="178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8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9294498A-410E-860D-CD85-93EB392561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524" b="5324"/>
          <a:stretch>
            <a:fillRect/>
          </a:stretch>
        </p:blipFill>
        <p:spPr>
          <a:xfrm>
            <a:off x="4913468" y="1341011"/>
            <a:ext cx="4011327" cy="3317022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4" name="Picture 10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CCE071F9-EA83-3264-67C8-4EFBFAD2D5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6232" b="11884"/>
          <a:stretch/>
        </p:blipFill>
        <p:spPr>
          <a:xfrm>
            <a:off x="1408070" y="3131735"/>
            <a:ext cx="2719255" cy="1879208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86823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2196001"/>
            <a:ext cx="5494865" cy="1159799"/>
          </a:xfrm>
        </p:spPr>
        <p:txBody>
          <a:bodyPr/>
          <a:lstStyle/>
          <a:p>
            <a:r>
              <a:rPr lang="cs-CZ" dirty="0"/>
              <a:t>THANK</a:t>
            </a:r>
            <a:r>
              <a:rPr lang="en-US" dirty="0"/>
              <a:t> YOU</a:t>
            </a:r>
            <a:r>
              <a:rPr lang="cs-CZ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FLYING START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2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153496"/>
              </p:ext>
            </p:extLst>
          </p:nvPr>
        </p:nvGraphicFramePr>
        <p:xfrm>
          <a:off x="844426" y="1891430"/>
          <a:ext cx="3339268" cy="231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2365B60-E1AE-DC2F-8F4E-25175A3AE4D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156444" y="250289"/>
            <a:ext cx="2760006" cy="2015482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DA8A552-7B8C-33FD-7BD2-BE9E36EC463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44022" y="2630466"/>
            <a:ext cx="2772428" cy="1949363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42026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FLYING START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3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45167"/>
              </p:ext>
            </p:extLst>
          </p:nvPr>
        </p:nvGraphicFramePr>
        <p:xfrm>
          <a:off x="914401" y="1860115"/>
          <a:ext cx="3432132" cy="238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9063B9C8-E167-36EE-68BA-4451528BC4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658" b="6008"/>
          <a:stretch/>
        </p:blipFill>
        <p:spPr>
          <a:xfrm>
            <a:off x="5654168" y="259962"/>
            <a:ext cx="2714265" cy="2107670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6" name="Picture 4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C4A0D258-0C3B-73D4-ACB3-B9879483D6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5795" b="5044"/>
          <a:stretch/>
        </p:blipFill>
        <p:spPr>
          <a:xfrm>
            <a:off x="5647110" y="2571751"/>
            <a:ext cx="2721324" cy="2258318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73659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FLYING START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4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86327"/>
              </p:ext>
            </p:extLst>
          </p:nvPr>
        </p:nvGraphicFramePr>
        <p:xfrm>
          <a:off x="934359" y="2118799"/>
          <a:ext cx="3769724" cy="23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id="{66CD32CC-5363-7109-1BB2-2B05825A72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144"/>
          <a:stretch/>
        </p:blipFill>
        <p:spPr>
          <a:xfrm>
            <a:off x="5519263" y="161207"/>
            <a:ext cx="2768251" cy="1957592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65A5B24-2839-4A92-E280-0A484FF7FB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073"/>
          <a:stretch/>
        </p:blipFill>
        <p:spPr>
          <a:xfrm>
            <a:off x="5406528" y="1465372"/>
            <a:ext cx="2880986" cy="2076027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238EE-E7A2-ACD8-4761-A61F56990F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71679" y="2821393"/>
            <a:ext cx="3115835" cy="2227946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34931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WHY USE TIKTOK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5</a:t>
            </a:fld>
            <a:endParaRPr lang="en"/>
          </a:p>
        </p:txBody>
      </p:sp>
      <p:graphicFrame>
        <p:nvGraphicFramePr>
          <p:cNvPr id="188" name="TextBox 8">
            <a:extLst>
              <a:ext uri="{FF2B5EF4-FFF2-40B4-BE49-F238E27FC236}">
                <a16:creationId xmlns:a16="http://schemas.microsoft.com/office/drawing/2014/main" id="{B324C02F-0085-42B7-A416-89C6A702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91993"/>
              </p:ext>
            </p:extLst>
          </p:nvPr>
        </p:nvGraphicFramePr>
        <p:xfrm>
          <a:off x="990726" y="1246340"/>
          <a:ext cx="3769724" cy="178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4886F7C5-6759-D856-A3B0-0E3A1E2A7D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063" y="932329"/>
            <a:ext cx="5121083" cy="387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966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4" y="5601"/>
            <a:ext cx="4814775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Preparation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6</a:t>
            </a:fld>
            <a:endParaRPr lang="e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15EB2D-74F4-C4D7-9147-A1C8C3702BDF}"/>
              </a:ext>
            </a:extLst>
          </p:cNvPr>
          <p:cNvSpPr txBox="1">
            <a:spLocks/>
          </p:cNvSpPr>
          <p:nvPr/>
        </p:nvSpPr>
        <p:spPr>
          <a:xfrm>
            <a:off x="844424" y="1346548"/>
            <a:ext cx="7560540" cy="34509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Advice and training from the teams in Prague;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Planning with the team in Sofia;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Weekly plan for what to post and when;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Adobe Premiere template;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Older videos re-editing;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6374095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dirty="0"/>
              <a:t>What works</a:t>
            </a:r>
            <a:endParaRPr lang="en-US" b="1" i="0" u="none" strike="noStrike" cap="all" baseline="0" dirty="0">
              <a:latin typeface="Skolar Sans PE" panose="00000500000000000000" pitchFamily="50" charset="0"/>
              <a:ea typeface="Californian FB" panose="0207040306080B030204" pitchFamily="18" charset="0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7</a:t>
            </a:fld>
            <a:endParaRPr lang="en"/>
          </a:p>
        </p:txBody>
      </p:sp>
      <p:graphicFrame>
        <p:nvGraphicFramePr>
          <p:cNvPr id="2" name="TextBox 8">
            <a:extLst>
              <a:ext uri="{FF2B5EF4-FFF2-40B4-BE49-F238E27FC236}">
                <a16:creationId xmlns:a16="http://schemas.microsoft.com/office/drawing/2014/main" id="{6B886D83-7755-7D24-AD41-FB1F3FB6D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353346"/>
              </p:ext>
            </p:extLst>
          </p:nvPr>
        </p:nvGraphicFramePr>
        <p:xfrm>
          <a:off x="1384359" y="1446756"/>
          <a:ext cx="3432132" cy="238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47981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4512000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What works – Explainers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8</a:t>
            </a:fld>
            <a:endParaRPr lang="e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2513A6-4424-2A5E-6F6D-8335EE305E9B}"/>
              </a:ext>
            </a:extLst>
          </p:cNvPr>
          <p:cNvSpPr txBox="1">
            <a:spLocks/>
          </p:cNvSpPr>
          <p:nvPr/>
        </p:nvSpPr>
        <p:spPr>
          <a:xfrm>
            <a:off x="844425" y="1315233"/>
            <a:ext cx="7253652" cy="328181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A6802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1pPr>
            <a:lvl2pPr marL="360000" marR="0" lvl="1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2pPr>
            <a:lvl3pPr marL="540000" marR="0" lvl="2" indent="-18000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cs-CZ" sz="1800" b="0" i="0" u="none" strike="noStrike" cap="none" dirty="0" smtClean="0">
                <a:solidFill>
                  <a:srgbClr val="42464D"/>
                </a:solidFill>
                <a:latin typeface="Skolar Sans PE" panose="00000500000000000000" pitchFamily="50" charset="0"/>
                <a:ea typeface="Source Sans Pro"/>
                <a:cs typeface="Arial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Arial" pitchFamily="34"/>
              </a:rPr>
              <a:t>Example: </a:t>
            </a:r>
            <a:r>
              <a:rPr lang="en-US" sz="1600" dirty="0">
                <a:latin typeface="Arial" pitchFamily="34"/>
                <a:hlinkClick r:id="rId3"/>
              </a:rPr>
              <a:t>What will change after Bulgaria becomes part of Schengen? </a:t>
            </a:r>
            <a:endParaRPr lang="en-US" sz="1600" dirty="0">
              <a:latin typeface="Arial" pitchFamily="34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sz="1600" b="1" dirty="0">
                <a:latin typeface="Arial" pitchFamily="34"/>
              </a:rPr>
              <a:t>KEY CHARACTERISTICS</a:t>
            </a:r>
          </a:p>
          <a:p>
            <a:r>
              <a:rPr lang="en-US" sz="1600" dirty="0">
                <a:latin typeface="Arial" pitchFamily="34"/>
              </a:rPr>
              <a:t>Led by a presenter</a:t>
            </a:r>
            <a:r>
              <a:rPr lang="bg-BG" sz="1600" dirty="0">
                <a:latin typeface="Arial" pitchFamily="34"/>
              </a:rPr>
              <a:t>;</a:t>
            </a:r>
            <a:endParaRPr lang="en-US" sz="1600" dirty="0">
              <a:latin typeface="Arial" pitchFamily="34"/>
            </a:endParaRPr>
          </a:p>
          <a:p>
            <a:r>
              <a:rPr lang="en-US" sz="1600" dirty="0">
                <a:latin typeface="Arial" pitchFamily="34"/>
              </a:rPr>
              <a:t>Around 90 seconds in length</a:t>
            </a:r>
            <a:r>
              <a:rPr lang="bg-BG" sz="1600" dirty="0">
                <a:latin typeface="Arial" pitchFamily="34"/>
              </a:rPr>
              <a:t>;</a:t>
            </a:r>
            <a:endParaRPr lang="en-US" sz="1600" dirty="0">
              <a:latin typeface="Arial" pitchFamily="34"/>
            </a:endParaRPr>
          </a:p>
          <a:p>
            <a:r>
              <a:rPr lang="en-US" sz="1600" dirty="0">
                <a:latin typeface="Arial" pitchFamily="34"/>
              </a:rPr>
              <a:t>Topical issue but not “News”</a:t>
            </a:r>
            <a:r>
              <a:rPr lang="bg-BG" sz="1600" dirty="0">
                <a:latin typeface="Arial" pitchFamily="34"/>
              </a:rPr>
              <a:t>; </a:t>
            </a:r>
            <a:endParaRPr lang="en-US" sz="1600" dirty="0">
              <a:latin typeface="Arial" pitchFamily="34"/>
            </a:endParaRPr>
          </a:p>
          <a:p>
            <a:r>
              <a:rPr lang="en-US" sz="1600" dirty="0">
                <a:latin typeface="Arial" pitchFamily="34"/>
              </a:rPr>
              <a:t>Conversational scripting - short, simple sentences, easy to understand even if it’s complex topic;</a:t>
            </a:r>
          </a:p>
          <a:p>
            <a:r>
              <a:rPr lang="en-US" sz="1600" dirty="0">
                <a:latin typeface="Arial" pitchFamily="34"/>
              </a:rPr>
              <a:t>Dynamic editing - jump cuts, movements, green screen, we have fun while making it</a:t>
            </a:r>
            <a:r>
              <a:rPr lang="bg-BG" sz="1600" dirty="0">
                <a:latin typeface="Arial" pitchFamily="34"/>
              </a:rPr>
              <a:t>;</a:t>
            </a:r>
          </a:p>
          <a:p>
            <a:pPr>
              <a:lnSpc>
                <a:spcPct val="150000"/>
              </a:lnSpc>
            </a:pPr>
            <a:endParaRPr lang="bg-BG" sz="1600" dirty="0">
              <a:latin typeface="Arial" pitchFamily="34"/>
            </a:endParaRPr>
          </a:p>
          <a:p>
            <a:pPr>
              <a:lnSpc>
                <a:spcPct val="150000"/>
              </a:lnSpc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51635264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1"/>
            <a:ext cx="6289148" cy="1139999"/>
          </a:xfrm>
        </p:spPr>
        <p:txBody>
          <a:bodyPr vert="horz" lIns="68400" tIns="68400" rIns="68400" bIns="68400" rtlCol="0" anchor="b" anchorCtr="0">
            <a:normAutofit/>
          </a:bodyPr>
          <a:lstStyle/>
          <a:p>
            <a:r>
              <a:rPr lang="en-US" b="1" i="0" u="none" strike="noStrike" cap="all" baseline="0" dirty="0">
                <a:latin typeface="Skolar Sans PE" panose="00000500000000000000" pitchFamily="50" charset="0"/>
                <a:ea typeface="Californian FB" panose="0207040306080B030204" pitchFamily="18" charset="0"/>
                <a:cs typeface="Arial"/>
                <a:sym typeface="Arial"/>
              </a:rPr>
              <a:t>Example explainer analytics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-73" y="4"/>
            <a:ext cx="669599" cy="1139999"/>
          </a:xfrm>
        </p:spPr>
        <p:txBody>
          <a:bodyPr lIns="68400" tIns="68400" rIns="68400" bIns="684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9</a:t>
            </a:fld>
            <a:endParaRPr lang="en"/>
          </a:p>
        </p:txBody>
      </p:sp>
      <p:pic>
        <p:nvPicPr>
          <p:cNvPr id="2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04F41C97-F202-4440-2E9A-A894181B1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15"/>
          <a:stretch/>
        </p:blipFill>
        <p:spPr>
          <a:xfrm>
            <a:off x="382045" y="1184858"/>
            <a:ext cx="2538982" cy="3554216"/>
          </a:xfrm>
          <a:prstGeom prst="rect">
            <a:avLst/>
          </a:prstGeom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3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8D01F915-4328-FE5A-DD67-286B9E5D7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430"/>
          <a:stretch/>
        </p:blipFill>
        <p:spPr>
          <a:xfrm>
            <a:off x="3084689" y="1446756"/>
            <a:ext cx="2820563" cy="3030420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4" name="Picture 8" descr="A screenshot of a person&#10;&#10;Description automatically generated">
            <a:extLst>
              <a:ext uri="{FF2B5EF4-FFF2-40B4-BE49-F238E27FC236}">
                <a16:creationId xmlns:a16="http://schemas.microsoft.com/office/drawing/2014/main" id="{4D888779-4229-19C2-0441-73F6941224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248"/>
          <a:stretch/>
        </p:blipFill>
        <p:spPr>
          <a:xfrm>
            <a:off x="6068914" y="2088718"/>
            <a:ext cx="2649201" cy="2388458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36784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RFE/RL template">
  <a:themeElements>
    <a:clrScheme name="RFE/RL COLOR SET">
      <a:dk1>
        <a:srgbClr val="616871"/>
      </a:dk1>
      <a:lt1>
        <a:srgbClr val="FFFFFF"/>
      </a:lt1>
      <a:dk2>
        <a:srgbClr val="616871"/>
      </a:dk2>
      <a:lt2>
        <a:srgbClr val="FFFFFF"/>
      </a:lt2>
      <a:accent1>
        <a:srgbClr val="EA6903"/>
      </a:accent1>
      <a:accent2>
        <a:srgbClr val="FFC72C"/>
      </a:accent2>
      <a:accent3>
        <a:srgbClr val="3EB1C8"/>
      </a:accent3>
      <a:accent4>
        <a:srgbClr val="007DBA"/>
      </a:accent4>
      <a:accent5>
        <a:srgbClr val="D12430"/>
      </a:accent5>
      <a:accent6>
        <a:srgbClr val="00965E"/>
      </a:accent6>
      <a:hlink>
        <a:srgbClr val="1155CC"/>
      </a:hlink>
      <a:folHlink>
        <a:srgbClr val="6611CC"/>
      </a:folHlink>
    </a:clrScheme>
    <a:fontScheme name="Custom 3">
      <a:majorFont>
        <a:latin typeface="Skolar Sans PE"/>
        <a:ea typeface=""/>
        <a:cs typeface=""/>
      </a:majorFont>
      <a:minorFont>
        <a:latin typeface="Skolar Sans 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418</Words>
  <Application>Microsoft Office PowerPoint</Application>
  <PresentationFormat>On-screen Show (16:9)</PresentationFormat>
  <Paragraphs>92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Skolar Sans PE</vt:lpstr>
      <vt:lpstr>Skolar Sans PE Cn El</vt:lpstr>
      <vt:lpstr>Dosis</vt:lpstr>
      <vt:lpstr>Courier New</vt:lpstr>
      <vt:lpstr>RFE/RL template</vt:lpstr>
      <vt:lpstr>@svobodnaevropa.bg   A success story</vt:lpstr>
      <vt:lpstr>FLYING START</vt:lpstr>
      <vt:lpstr>FLYING START</vt:lpstr>
      <vt:lpstr>FLYING START</vt:lpstr>
      <vt:lpstr>WHY USE TIKTOK</vt:lpstr>
      <vt:lpstr>Preparation</vt:lpstr>
      <vt:lpstr>What works</vt:lpstr>
      <vt:lpstr>What works – Explainers </vt:lpstr>
      <vt:lpstr>Example explainer analytics</vt:lpstr>
      <vt:lpstr>Other topics for explainers that work</vt:lpstr>
      <vt:lpstr>What works – Vox Pop+ </vt:lpstr>
      <vt:lpstr>Example VOX POP+ analytics</vt:lpstr>
      <vt:lpstr>What else works </vt:lpstr>
      <vt:lpstr>WHAT DOESN’T WORK FOR US</vt:lpstr>
      <vt:lpstr>What we found out about our audience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Tomas Gardelka</dc:creator>
  <cp:lastModifiedBy>Teodora Barzakova</cp:lastModifiedBy>
  <cp:revision>340</cp:revision>
  <dcterms:modified xsi:type="dcterms:W3CDTF">2024-05-22T09:32:16Z</dcterms:modified>
</cp:coreProperties>
</file>