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revisionInfo.xml" ContentType="application/vnd.ms-powerpoint.revisioninfo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72" r:id="rId4"/>
    <p:sldId id="262" r:id="rId5"/>
    <p:sldId id="259" r:id="rId6"/>
    <p:sldId id="258" r:id="rId7"/>
    <p:sldId id="267" r:id="rId8"/>
    <p:sldId id="266" r:id="rId9"/>
    <p:sldId id="260" r:id="rId10"/>
    <p:sldId id="271" r:id="rId11"/>
    <p:sldId id="265" r:id="rId12"/>
    <p:sldId id="2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F3044F-F4ED-2417-5A31-1B2E5A8E9904}" v="27" dt="2024-08-14T09:48:37.803"/>
    <p1510:client id="{686B487F-CA16-E0C7-648C-B361CA0D41CB}" v="13" dt="2024-08-13T12:06:29.293"/>
    <p1510:client id="{8AAA8E43-A29B-A840-7ABA-E1CEC6B9A318}" v="399" dt="2024-08-14T07:34:06.360"/>
    <p1510:client id="{C6B1998D-D572-44C8-8D08-CDA1E8C893D2}" v="2566" dt="2024-08-14T11:30:05.039"/>
    <p1510:client id="{E6D89924-7D15-4726-C9C6-C4F1DA2D735E}" v="30" dt="2024-08-14T10:23:12.9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AD8732-78A7-4472-B020-C5BEF17B1AA4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E57A089-962D-427D-9061-889208CC3B8F}">
      <dgm:prSet/>
      <dgm:spPr/>
      <dgm:t>
        <a:bodyPr/>
        <a:lstStyle/>
        <a:p>
          <a:pPr rtl="0"/>
          <a:r>
            <a:rPr lang="en-US" dirty="0"/>
            <a:t>Monitoring </a:t>
          </a:r>
          <a:r>
            <a:rPr lang="en-US" dirty="0">
              <a:latin typeface="Aptos Display" panose="020F0302020204030204"/>
            </a:rPr>
            <a:t>Latest Content</a:t>
          </a:r>
          <a:endParaRPr lang="en-US" dirty="0"/>
        </a:p>
      </dgm:t>
    </dgm:pt>
    <dgm:pt modelId="{AD51BDA9-EFC9-4289-831C-9C0D9622BAFA}" type="parTrans" cxnId="{F519CF3E-C54D-46FF-8FA7-F11D504C8C7A}">
      <dgm:prSet/>
      <dgm:spPr/>
      <dgm:t>
        <a:bodyPr/>
        <a:lstStyle/>
        <a:p>
          <a:endParaRPr lang="en-US"/>
        </a:p>
      </dgm:t>
    </dgm:pt>
    <dgm:pt modelId="{CC7AE4D9-F0EB-417E-BD8B-4696A122648A}" type="sibTrans" cxnId="{F519CF3E-C54D-46FF-8FA7-F11D504C8C7A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0B575F91-0830-4CE7-B872-C3979AEBFFF6}">
      <dgm:prSet/>
      <dgm:spPr/>
      <dgm:t>
        <a:bodyPr/>
        <a:lstStyle/>
        <a:p>
          <a:r>
            <a:rPr lang="en-US" dirty="0"/>
            <a:t>Analyzing Content Performance</a:t>
          </a:r>
        </a:p>
      </dgm:t>
    </dgm:pt>
    <dgm:pt modelId="{489C03C8-1E05-4011-AFC8-2C6C7E996BD0}" type="parTrans" cxnId="{AEA5D96D-5C00-4BCC-B175-B26DF3D6B2B1}">
      <dgm:prSet/>
      <dgm:spPr/>
      <dgm:t>
        <a:bodyPr/>
        <a:lstStyle/>
        <a:p>
          <a:endParaRPr lang="en-US"/>
        </a:p>
      </dgm:t>
    </dgm:pt>
    <dgm:pt modelId="{D9B893E9-BF78-4009-AFE9-D239A85CF861}" type="sibTrans" cxnId="{AEA5D96D-5C00-4BCC-B175-B26DF3D6B2B1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E4231647-4C75-4589-9D97-788C84DFBDBB}">
      <dgm:prSet/>
      <dgm:spPr/>
      <dgm:t>
        <a:bodyPr/>
        <a:lstStyle/>
        <a:p>
          <a:r>
            <a:rPr lang="en-US" dirty="0"/>
            <a:t>Understanding Market Trends</a:t>
          </a:r>
        </a:p>
      </dgm:t>
    </dgm:pt>
    <dgm:pt modelId="{9D829469-E610-4248-B98D-3263E219E132}" type="parTrans" cxnId="{5ED352D8-11C2-4F64-B5F6-A94A66EE96D2}">
      <dgm:prSet/>
      <dgm:spPr/>
      <dgm:t>
        <a:bodyPr/>
        <a:lstStyle/>
        <a:p>
          <a:endParaRPr lang="en-US"/>
        </a:p>
      </dgm:t>
    </dgm:pt>
    <dgm:pt modelId="{EDDEFA41-75FF-485A-8809-BEEF0C188B9C}" type="sibTrans" cxnId="{5ED352D8-11C2-4F64-B5F6-A94A66EE96D2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7817F8EB-C688-4370-9270-DA7693C08EC1}" type="pres">
      <dgm:prSet presAssocID="{24AD8732-78A7-4472-B020-C5BEF17B1AA4}" presName="Name0" presStyleCnt="0">
        <dgm:presLayoutVars>
          <dgm:animLvl val="lvl"/>
          <dgm:resizeHandles val="exact"/>
        </dgm:presLayoutVars>
      </dgm:prSet>
      <dgm:spPr/>
    </dgm:pt>
    <dgm:pt modelId="{6C062CC3-B58D-4F19-808A-D58E33BD7634}" type="pres">
      <dgm:prSet presAssocID="{6E57A089-962D-427D-9061-889208CC3B8F}" presName="compositeNode" presStyleCnt="0">
        <dgm:presLayoutVars>
          <dgm:bulletEnabled val="1"/>
        </dgm:presLayoutVars>
      </dgm:prSet>
      <dgm:spPr/>
    </dgm:pt>
    <dgm:pt modelId="{C91FB59B-B8DB-4459-8E25-2B268F1E4FD8}" type="pres">
      <dgm:prSet presAssocID="{6E57A089-962D-427D-9061-889208CC3B8F}" presName="bgRect" presStyleLbl="bgAccFollowNode1" presStyleIdx="0" presStyleCnt="3"/>
      <dgm:spPr/>
    </dgm:pt>
    <dgm:pt modelId="{B0728EFB-E74D-450F-BAD0-87B1247E57C4}" type="pres">
      <dgm:prSet presAssocID="{CC7AE4D9-F0EB-417E-BD8B-4696A122648A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32146DD9-CA1D-4382-8733-026C5451A119}" type="pres">
      <dgm:prSet presAssocID="{6E57A089-962D-427D-9061-889208CC3B8F}" presName="bottomLine" presStyleLbl="alignNode1" presStyleIdx="1" presStyleCnt="6">
        <dgm:presLayoutVars/>
      </dgm:prSet>
      <dgm:spPr/>
    </dgm:pt>
    <dgm:pt modelId="{DA5BB8B0-C643-4514-99A7-7DFBD24F85E1}" type="pres">
      <dgm:prSet presAssocID="{6E57A089-962D-427D-9061-889208CC3B8F}" presName="nodeText" presStyleLbl="bgAccFollowNode1" presStyleIdx="0" presStyleCnt="3">
        <dgm:presLayoutVars>
          <dgm:bulletEnabled val="1"/>
        </dgm:presLayoutVars>
      </dgm:prSet>
      <dgm:spPr/>
    </dgm:pt>
    <dgm:pt modelId="{D9C9B948-00CF-4BB3-A57E-F7C452A09570}" type="pres">
      <dgm:prSet presAssocID="{CC7AE4D9-F0EB-417E-BD8B-4696A122648A}" presName="sibTrans" presStyleCnt="0"/>
      <dgm:spPr/>
    </dgm:pt>
    <dgm:pt modelId="{085370C4-FCA6-43DE-B669-57876224B1E1}" type="pres">
      <dgm:prSet presAssocID="{0B575F91-0830-4CE7-B872-C3979AEBFFF6}" presName="compositeNode" presStyleCnt="0">
        <dgm:presLayoutVars>
          <dgm:bulletEnabled val="1"/>
        </dgm:presLayoutVars>
      </dgm:prSet>
      <dgm:spPr/>
    </dgm:pt>
    <dgm:pt modelId="{8FA54C88-1C09-4B97-AC28-5921869FC655}" type="pres">
      <dgm:prSet presAssocID="{0B575F91-0830-4CE7-B872-C3979AEBFFF6}" presName="bgRect" presStyleLbl="bgAccFollowNode1" presStyleIdx="1" presStyleCnt="3"/>
      <dgm:spPr/>
    </dgm:pt>
    <dgm:pt modelId="{CACD0E26-4AB2-4859-9EA2-D59769C8D43C}" type="pres">
      <dgm:prSet presAssocID="{D9B893E9-BF78-4009-AFE9-D239A85CF861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58791601-FB2C-4E6E-BB1C-20FC734383A3}" type="pres">
      <dgm:prSet presAssocID="{0B575F91-0830-4CE7-B872-C3979AEBFFF6}" presName="bottomLine" presStyleLbl="alignNode1" presStyleIdx="3" presStyleCnt="6">
        <dgm:presLayoutVars/>
      </dgm:prSet>
      <dgm:spPr/>
    </dgm:pt>
    <dgm:pt modelId="{B566021B-D460-4667-AFEA-AA0ACCCC673A}" type="pres">
      <dgm:prSet presAssocID="{0B575F91-0830-4CE7-B872-C3979AEBFFF6}" presName="nodeText" presStyleLbl="bgAccFollowNode1" presStyleIdx="1" presStyleCnt="3">
        <dgm:presLayoutVars>
          <dgm:bulletEnabled val="1"/>
        </dgm:presLayoutVars>
      </dgm:prSet>
      <dgm:spPr/>
    </dgm:pt>
    <dgm:pt modelId="{BD095453-2547-41EF-A0C2-EE6AEB6FD287}" type="pres">
      <dgm:prSet presAssocID="{D9B893E9-BF78-4009-AFE9-D239A85CF861}" presName="sibTrans" presStyleCnt="0"/>
      <dgm:spPr/>
    </dgm:pt>
    <dgm:pt modelId="{53F6A857-9226-4570-9660-5C31FA5E14F7}" type="pres">
      <dgm:prSet presAssocID="{E4231647-4C75-4589-9D97-788C84DFBDBB}" presName="compositeNode" presStyleCnt="0">
        <dgm:presLayoutVars>
          <dgm:bulletEnabled val="1"/>
        </dgm:presLayoutVars>
      </dgm:prSet>
      <dgm:spPr/>
    </dgm:pt>
    <dgm:pt modelId="{D2DABCE5-9105-4C7F-ACA1-C43232AF2314}" type="pres">
      <dgm:prSet presAssocID="{E4231647-4C75-4589-9D97-788C84DFBDBB}" presName="bgRect" presStyleLbl="bgAccFollowNode1" presStyleIdx="2" presStyleCnt="3"/>
      <dgm:spPr/>
    </dgm:pt>
    <dgm:pt modelId="{B8EAC3E1-A5D3-499B-858D-7D3C8EE934CC}" type="pres">
      <dgm:prSet presAssocID="{EDDEFA41-75FF-485A-8809-BEEF0C188B9C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7A931C2F-40E3-464B-B033-BEBE5EB2FA28}" type="pres">
      <dgm:prSet presAssocID="{E4231647-4C75-4589-9D97-788C84DFBDBB}" presName="bottomLine" presStyleLbl="alignNode1" presStyleIdx="5" presStyleCnt="6">
        <dgm:presLayoutVars/>
      </dgm:prSet>
      <dgm:spPr/>
    </dgm:pt>
    <dgm:pt modelId="{B82CE30D-9A94-4904-997F-34FC7274A70B}" type="pres">
      <dgm:prSet presAssocID="{E4231647-4C75-4589-9D97-788C84DFBDBB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3780A003-B44D-4377-B647-0981E293C1CA}" type="presOf" srcId="{D9B893E9-BF78-4009-AFE9-D239A85CF861}" destId="{CACD0E26-4AB2-4859-9EA2-D59769C8D43C}" srcOrd="0" destOrd="0" presId="urn:microsoft.com/office/officeart/2016/7/layout/BasicLinearProcessNumbered"/>
    <dgm:cxn modelId="{9EE95328-CE8B-4F6E-8A47-7C1107F548A1}" type="presOf" srcId="{24AD8732-78A7-4472-B020-C5BEF17B1AA4}" destId="{7817F8EB-C688-4370-9270-DA7693C08EC1}" srcOrd="0" destOrd="0" presId="urn:microsoft.com/office/officeart/2016/7/layout/BasicLinearProcessNumbered"/>
    <dgm:cxn modelId="{46756B30-0BA0-461A-863B-28417B6C94F0}" type="presOf" srcId="{0B575F91-0830-4CE7-B872-C3979AEBFFF6}" destId="{8FA54C88-1C09-4B97-AC28-5921869FC655}" srcOrd="0" destOrd="0" presId="urn:microsoft.com/office/officeart/2016/7/layout/BasicLinearProcessNumbered"/>
    <dgm:cxn modelId="{BA018E38-7CB1-41A1-AFF6-656864227750}" type="presOf" srcId="{6E57A089-962D-427D-9061-889208CC3B8F}" destId="{DA5BB8B0-C643-4514-99A7-7DFBD24F85E1}" srcOrd="1" destOrd="0" presId="urn:microsoft.com/office/officeart/2016/7/layout/BasicLinearProcessNumbered"/>
    <dgm:cxn modelId="{F519CF3E-C54D-46FF-8FA7-F11D504C8C7A}" srcId="{24AD8732-78A7-4472-B020-C5BEF17B1AA4}" destId="{6E57A089-962D-427D-9061-889208CC3B8F}" srcOrd="0" destOrd="0" parTransId="{AD51BDA9-EFC9-4289-831C-9C0D9622BAFA}" sibTransId="{CC7AE4D9-F0EB-417E-BD8B-4696A122648A}"/>
    <dgm:cxn modelId="{3CF01F4A-D012-43A3-9D53-E2C471CC31D6}" type="presOf" srcId="{E4231647-4C75-4589-9D97-788C84DFBDBB}" destId="{B82CE30D-9A94-4904-997F-34FC7274A70B}" srcOrd="1" destOrd="0" presId="urn:microsoft.com/office/officeart/2016/7/layout/BasicLinearProcessNumbered"/>
    <dgm:cxn modelId="{AEA5D96D-5C00-4BCC-B175-B26DF3D6B2B1}" srcId="{24AD8732-78A7-4472-B020-C5BEF17B1AA4}" destId="{0B575F91-0830-4CE7-B872-C3979AEBFFF6}" srcOrd="1" destOrd="0" parTransId="{489C03C8-1E05-4011-AFC8-2C6C7E996BD0}" sibTransId="{D9B893E9-BF78-4009-AFE9-D239A85CF861}"/>
    <dgm:cxn modelId="{2C847B97-5E7D-4A1A-93C4-8C51F8056DE9}" type="presOf" srcId="{EDDEFA41-75FF-485A-8809-BEEF0C188B9C}" destId="{B8EAC3E1-A5D3-499B-858D-7D3C8EE934CC}" srcOrd="0" destOrd="0" presId="urn:microsoft.com/office/officeart/2016/7/layout/BasicLinearProcessNumbered"/>
    <dgm:cxn modelId="{4560529E-545F-49AC-BDD9-3CEADF6C98F7}" type="presOf" srcId="{E4231647-4C75-4589-9D97-788C84DFBDBB}" destId="{D2DABCE5-9105-4C7F-ACA1-C43232AF2314}" srcOrd="0" destOrd="0" presId="urn:microsoft.com/office/officeart/2016/7/layout/BasicLinearProcessNumbered"/>
    <dgm:cxn modelId="{F4AAACA8-686F-410C-9421-EE35FA299879}" type="presOf" srcId="{6E57A089-962D-427D-9061-889208CC3B8F}" destId="{C91FB59B-B8DB-4459-8E25-2B268F1E4FD8}" srcOrd="0" destOrd="0" presId="urn:microsoft.com/office/officeart/2016/7/layout/BasicLinearProcessNumbered"/>
    <dgm:cxn modelId="{DC2F7EC5-FE00-494C-B663-E7B1AA6CFAD6}" type="presOf" srcId="{0B575F91-0830-4CE7-B872-C3979AEBFFF6}" destId="{B566021B-D460-4667-AFEA-AA0ACCCC673A}" srcOrd="1" destOrd="0" presId="urn:microsoft.com/office/officeart/2016/7/layout/BasicLinearProcessNumbered"/>
    <dgm:cxn modelId="{5ED352D8-11C2-4F64-B5F6-A94A66EE96D2}" srcId="{24AD8732-78A7-4472-B020-C5BEF17B1AA4}" destId="{E4231647-4C75-4589-9D97-788C84DFBDBB}" srcOrd="2" destOrd="0" parTransId="{9D829469-E610-4248-B98D-3263E219E132}" sibTransId="{EDDEFA41-75FF-485A-8809-BEEF0C188B9C}"/>
    <dgm:cxn modelId="{CDF993FA-4EAB-4FAE-9449-368AA152C94E}" type="presOf" srcId="{CC7AE4D9-F0EB-417E-BD8B-4696A122648A}" destId="{B0728EFB-E74D-450F-BAD0-87B1247E57C4}" srcOrd="0" destOrd="0" presId="urn:microsoft.com/office/officeart/2016/7/layout/BasicLinearProcessNumbered"/>
    <dgm:cxn modelId="{E25D351F-9E9A-4B64-89EA-5FD87278B6BA}" type="presParOf" srcId="{7817F8EB-C688-4370-9270-DA7693C08EC1}" destId="{6C062CC3-B58D-4F19-808A-D58E33BD7634}" srcOrd="0" destOrd="0" presId="urn:microsoft.com/office/officeart/2016/7/layout/BasicLinearProcessNumbered"/>
    <dgm:cxn modelId="{E813876E-05F9-4543-B401-BD7F4D62EAD0}" type="presParOf" srcId="{6C062CC3-B58D-4F19-808A-D58E33BD7634}" destId="{C91FB59B-B8DB-4459-8E25-2B268F1E4FD8}" srcOrd="0" destOrd="0" presId="urn:microsoft.com/office/officeart/2016/7/layout/BasicLinearProcessNumbered"/>
    <dgm:cxn modelId="{9C149144-BD1A-451E-A6F1-8B1BE4E9A6DF}" type="presParOf" srcId="{6C062CC3-B58D-4F19-808A-D58E33BD7634}" destId="{B0728EFB-E74D-450F-BAD0-87B1247E57C4}" srcOrd="1" destOrd="0" presId="urn:microsoft.com/office/officeart/2016/7/layout/BasicLinearProcessNumbered"/>
    <dgm:cxn modelId="{42F4EDE8-47A7-40AA-ABF2-7354A35ED981}" type="presParOf" srcId="{6C062CC3-B58D-4F19-808A-D58E33BD7634}" destId="{32146DD9-CA1D-4382-8733-026C5451A119}" srcOrd="2" destOrd="0" presId="urn:microsoft.com/office/officeart/2016/7/layout/BasicLinearProcessNumbered"/>
    <dgm:cxn modelId="{AF388B53-AEA9-48BE-94FD-AD265AA3F15C}" type="presParOf" srcId="{6C062CC3-B58D-4F19-808A-D58E33BD7634}" destId="{DA5BB8B0-C643-4514-99A7-7DFBD24F85E1}" srcOrd="3" destOrd="0" presId="urn:microsoft.com/office/officeart/2016/7/layout/BasicLinearProcessNumbered"/>
    <dgm:cxn modelId="{F5407393-78D8-4D00-A0C4-620CC3452183}" type="presParOf" srcId="{7817F8EB-C688-4370-9270-DA7693C08EC1}" destId="{D9C9B948-00CF-4BB3-A57E-F7C452A09570}" srcOrd="1" destOrd="0" presId="urn:microsoft.com/office/officeart/2016/7/layout/BasicLinearProcessNumbered"/>
    <dgm:cxn modelId="{2003E2A4-D409-4163-862D-A1EA3F3F2F1E}" type="presParOf" srcId="{7817F8EB-C688-4370-9270-DA7693C08EC1}" destId="{085370C4-FCA6-43DE-B669-57876224B1E1}" srcOrd="2" destOrd="0" presId="urn:microsoft.com/office/officeart/2016/7/layout/BasicLinearProcessNumbered"/>
    <dgm:cxn modelId="{0AF5D979-9CE8-413D-B233-8C3C2342935C}" type="presParOf" srcId="{085370C4-FCA6-43DE-B669-57876224B1E1}" destId="{8FA54C88-1C09-4B97-AC28-5921869FC655}" srcOrd="0" destOrd="0" presId="urn:microsoft.com/office/officeart/2016/7/layout/BasicLinearProcessNumbered"/>
    <dgm:cxn modelId="{5EBD8353-FAFB-4DF8-8105-14401761BC43}" type="presParOf" srcId="{085370C4-FCA6-43DE-B669-57876224B1E1}" destId="{CACD0E26-4AB2-4859-9EA2-D59769C8D43C}" srcOrd="1" destOrd="0" presId="urn:microsoft.com/office/officeart/2016/7/layout/BasicLinearProcessNumbered"/>
    <dgm:cxn modelId="{51C66ECA-5E54-4ADD-A6E1-5E59E0E6941F}" type="presParOf" srcId="{085370C4-FCA6-43DE-B669-57876224B1E1}" destId="{58791601-FB2C-4E6E-BB1C-20FC734383A3}" srcOrd="2" destOrd="0" presId="urn:microsoft.com/office/officeart/2016/7/layout/BasicLinearProcessNumbered"/>
    <dgm:cxn modelId="{AE285972-A236-4209-BCC6-8AE7397439D6}" type="presParOf" srcId="{085370C4-FCA6-43DE-B669-57876224B1E1}" destId="{B566021B-D460-4667-AFEA-AA0ACCCC673A}" srcOrd="3" destOrd="0" presId="urn:microsoft.com/office/officeart/2016/7/layout/BasicLinearProcessNumbered"/>
    <dgm:cxn modelId="{822B58B3-DC1C-45A6-961D-6FAC558F72FA}" type="presParOf" srcId="{7817F8EB-C688-4370-9270-DA7693C08EC1}" destId="{BD095453-2547-41EF-A0C2-EE6AEB6FD287}" srcOrd="3" destOrd="0" presId="urn:microsoft.com/office/officeart/2016/7/layout/BasicLinearProcessNumbered"/>
    <dgm:cxn modelId="{0B191DBE-14CF-40B7-BB51-AED296743560}" type="presParOf" srcId="{7817F8EB-C688-4370-9270-DA7693C08EC1}" destId="{53F6A857-9226-4570-9660-5C31FA5E14F7}" srcOrd="4" destOrd="0" presId="urn:microsoft.com/office/officeart/2016/7/layout/BasicLinearProcessNumbered"/>
    <dgm:cxn modelId="{51DCDCAD-5E2C-494A-86BD-11B28D8FC082}" type="presParOf" srcId="{53F6A857-9226-4570-9660-5C31FA5E14F7}" destId="{D2DABCE5-9105-4C7F-ACA1-C43232AF2314}" srcOrd="0" destOrd="0" presId="urn:microsoft.com/office/officeart/2016/7/layout/BasicLinearProcessNumbered"/>
    <dgm:cxn modelId="{24E8501D-4CB7-4E99-A85C-5B4DBDA4F4A0}" type="presParOf" srcId="{53F6A857-9226-4570-9660-5C31FA5E14F7}" destId="{B8EAC3E1-A5D3-499B-858D-7D3C8EE934CC}" srcOrd="1" destOrd="0" presId="urn:microsoft.com/office/officeart/2016/7/layout/BasicLinearProcessNumbered"/>
    <dgm:cxn modelId="{7D8B3B29-C158-4349-8E85-8E52577DB4F5}" type="presParOf" srcId="{53F6A857-9226-4570-9660-5C31FA5E14F7}" destId="{7A931C2F-40E3-464B-B033-BEBE5EB2FA28}" srcOrd="2" destOrd="0" presId="urn:microsoft.com/office/officeart/2016/7/layout/BasicLinearProcessNumbered"/>
    <dgm:cxn modelId="{FDDFA454-EC11-4A74-AA6D-27E64579C322}" type="presParOf" srcId="{53F6A857-9226-4570-9660-5C31FA5E14F7}" destId="{B82CE30D-9A94-4904-997F-34FC7274A70B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1FB59B-B8DB-4459-8E25-2B268F1E4FD8}">
      <dsp:nvSpPr>
        <dsp:cNvPr id="0" name=""/>
        <dsp:cNvSpPr/>
      </dsp:nvSpPr>
      <dsp:spPr>
        <a:xfrm>
          <a:off x="0" y="0"/>
          <a:ext cx="3414946" cy="419280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243" tIns="330200" rIns="266243" bIns="330200" numCol="1" spcCol="1270" anchor="t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Monitoring </a:t>
          </a:r>
          <a:r>
            <a:rPr lang="en-US" sz="2600" kern="1200" dirty="0">
              <a:latin typeface="Aptos Display" panose="020F0302020204030204"/>
            </a:rPr>
            <a:t>Latest Content</a:t>
          </a:r>
          <a:endParaRPr lang="en-US" sz="2600" kern="1200" dirty="0"/>
        </a:p>
      </dsp:txBody>
      <dsp:txXfrm>
        <a:off x="0" y="1593265"/>
        <a:ext cx="3414946" cy="2515683"/>
      </dsp:txXfrm>
    </dsp:sp>
    <dsp:sp modelId="{B0728EFB-E74D-450F-BAD0-87B1247E57C4}">
      <dsp:nvSpPr>
        <dsp:cNvPr id="0" name=""/>
        <dsp:cNvSpPr/>
      </dsp:nvSpPr>
      <dsp:spPr>
        <a:xfrm>
          <a:off x="1078552" y="419280"/>
          <a:ext cx="1257841" cy="125784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066" tIns="12700" rIns="98066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1262759" y="603487"/>
        <a:ext cx="889427" cy="889427"/>
      </dsp:txXfrm>
    </dsp:sp>
    <dsp:sp modelId="{32146DD9-CA1D-4382-8733-026C5451A119}">
      <dsp:nvSpPr>
        <dsp:cNvPr id="0" name=""/>
        <dsp:cNvSpPr/>
      </dsp:nvSpPr>
      <dsp:spPr>
        <a:xfrm>
          <a:off x="0" y="4192733"/>
          <a:ext cx="3414946" cy="72"/>
        </a:xfrm>
        <a:prstGeom prst="rect">
          <a:avLst/>
        </a:prstGeom>
        <a:solidFill>
          <a:schemeClr val="accent2">
            <a:hueOff val="1288723"/>
            <a:satOff val="-3699"/>
            <a:lumOff val="-5922"/>
            <a:alphaOff val="0"/>
          </a:schemeClr>
        </a:solidFill>
        <a:ln w="19050" cap="flat" cmpd="sng" algn="ctr">
          <a:solidFill>
            <a:schemeClr val="accent2">
              <a:hueOff val="1288723"/>
              <a:satOff val="-3699"/>
              <a:lumOff val="-5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A54C88-1C09-4B97-AC28-5921869FC655}">
      <dsp:nvSpPr>
        <dsp:cNvPr id="0" name=""/>
        <dsp:cNvSpPr/>
      </dsp:nvSpPr>
      <dsp:spPr>
        <a:xfrm>
          <a:off x="3756441" y="0"/>
          <a:ext cx="3414946" cy="4192805"/>
        </a:xfrm>
        <a:prstGeom prst="rect">
          <a:avLst/>
        </a:prstGeom>
        <a:solidFill>
          <a:schemeClr val="accent2">
            <a:tint val="40000"/>
            <a:alpha val="90000"/>
            <a:hueOff val="3367359"/>
            <a:satOff val="-31116"/>
            <a:lumOff val="-3508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3367359"/>
              <a:satOff val="-31116"/>
              <a:lumOff val="-35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243" tIns="330200" rIns="266243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Analyzing Content Performance</a:t>
          </a:r>
        </a:p>
      </dsp:txBody>
      <dsp:txXfrm>
        <a:off x="3756441" y="1593265"/>
        <a:ext cx="3414946" cy="2515683"/>
      </dsp:txXfrm>
    </dsp:sp>
    <dsp:sp modelId="{CACD0E26-4AB2-4859-9EA2-D59769C8D43C}">
      <dsp:nvSpPr>
        <dsp:cNvPr id="0" name=""/>
        <dsp:cNvSpPr/>
      </dsp:nvSpPr>
      <dsp:spPr>
        <a:xfrm>
          <a:off x="4834993" y="419280"/>
          <a:ext cx="1257841" cy="1257841"/>
        </a:xfrm>
        <a:prstGeom prst="ellipse">
          <a:avLst/>
        </a:prstGeom>
        <a:solidFill>
          <a:schemeClr val="accent2">
            <a:hueOff val="2577445"/>
            <a:satOff val="-7397"/>
            <a:lumOff val="-11844"/>
            <a:alphaOff val="0"/>
          </a:schemeClr>
        </a:solidFill>
        <a:ln w="19050" cap="flat" cmpd="sng" algn="ctr">
          <a:solidFill>
            <a:schemeClr val="accent2">
              <a:hueOff val="2577445"/>
              <a:satOff val="-7397"/>
              <a:lumOff val="-1184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066" tIns="12700" rIns="98066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5019200" y="603487"/>
        <a:ext cx="889427" cy="889427"/>
      </dsp:txXfrm>
    </dsp:sp>
    <dsp:sp modelId="{58791601-FB2C-4E6E-BB1C-20FC734383A3}">
      <dsp:nvSpPr>
        <dsp:cNvPr id="0" name=""/>
        <dsp:cNvSpPr/>
      </dsp:nvSpPr>
      <dsp:spPr>
        <a:xfrm>
          <a:off x="3756441" y="4192733"/>
          <a:ext cx="3414946" cy="72"/>
        </a:xfrm>
        <a:prstGeom prst="rect">
          <a:avLst/>
        </a:prstGeom>
        <a:solidFill>
          <a:schemeClr val="accent2">
            <a:hueOff val="3866169"/>
            <a:satOff val="-11096"/>
            <a:lumOff val="-17765"/>
            <a:alphaOff val="0"/>
          </a:schemeClr>
        </a:solidFill>
        <a:ln w="19050" cap="flat" cmpd="sng" algn="ctr">
          <a:solidFill>
            <a:schemeClr val="accent2">
              <a:hueOff val="3866169"/>
              <a:satOff val="-11096"/>
              <a:lumOff val="-17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DABCE5-9105-4C7F-ACA1-C43232AF2314}">
      <dsp:nvSpPr>
        <dsp:cNvPr id="0" name=""/>
        <dsp:cNvSpPr/>
      </dsp:nvSpPr>
      <dsp:spPr>
        <a:xfrm>
          <a:off x="7512882" y="0"/>
          <a:ext cx="3414946" cy="4192805"/>
        </a:xfrm>
        <a:prstGeom prst="rect">
          <a:avLst/>
        </a:prstGeom>
        <a:solidFill>
          <a:schemeClr val="accent2">
            <a:tint val="40000"/>
            <a:alpha val="90000"/>
            <a:hueOff val="6734718"/>
            <a:satOff val="-62232"/>
            <a:lumOff val="-7015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6734718"/>
              <a:satOff val="-62232"/>
              <a:lumOff val="-70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243" tIns="330200" rIns="266243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Understanding Market Trends</a:t>
          </a:r>
        </a:p>
      </dsp:txBody>
      <dsp:txXfrm>
        <a:off x="7512882" y="1593265"/>
        <a:ext cx="3414946" cy="2515683"/>
      </dsp:txXfrm>
    </dsp:sp>
    <dsp:sp modelId="{B8EAC3E1-A5D3-499B-858D-7D3C8EE934CC}">
      <dsp:nvSpPr>
        <dsp:cNvPr id="0" name=""/>
        <dsp:cNvSpPr/>
      </dsp:nvSpPr>
      <dsp:spPr>
        <a:xfrm>
          <a:off x="8591434" y="419280"/>
          <a:ext cx="1257841" cy="1257841"/>
        </a:xfrm>
        <a:prstGeom prst="ellipse">
          <a:avLst/>
        </a:prstGeom>
        <a:solidFill>
          <a:schemeClr val="accent2">
            <a:hueOff val="5154891"/>
            <a:satOff val="-14794"/>
            <a:lumOff val="-23687"/>
            <a:alphaOff val="0"/>
          </a:schemeClr>
        </a:solidFill>
        <a:ln w="19050" cap="flat" cmpd="sng" algn="ctr">
          <a:solidFill>
            <a:schemeClr val="accent2">
              <a:hueOff val="5154891"/>
              <a:satOff val="-14794"/>
              <a:lumOff val="-2368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066" tIns="12700" rIns="98066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8775641" y="603487"/>
        <a:ext cx="889427" cy="889427"/>
      </dsp:txXfrm>
    </dsp:sp>
    <dsp:sp modelId="{7A931C2F-40E3-464B-B033-BEBE5EB2FA28}">
      <dsp:nvSpPr>
        <dsp:cNvPr id="0" name=""/>
        <dsp:cNvSpPr/>
      </dsp:nvSpPr>
      <dsp:spPr>
        <a:xfrm>
          <a:off x="7512882" y="4192733"/>
          <a:ext cx="3414946" cy="72"/>
        </a:xfrm>
        <a:prstGeom prst="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3E2B90-B294-45FA-B86B-2A4BF28FBAAC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6F52A1-8126-4101-A7D4-45ADB9045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699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6F52A1-8126-4101-A7D4-45ADB904564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342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cribehow.com/shared/How_to_use_the_Content_tab_in_Emplifi_to_check_published_content__jclRVJoRSCiMOwYvMJ1uVQ" TargetMode="External"/><Relationship Id="rId2" Type="http://schemas.openxmlformats.org/officeDocument/2006/relationships/hyperlink" Target="https://app.emplifi.io/263993/settings/profile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hyperlink" Target="https://scribehow.com/page/RFERLs_Emplifi_Tutorials_and_Guides__KSWZ167tQWiHgegN3SUW1Q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B87C619C-EBAB-488E-96B9-153AA4C9B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30DA1C1-36FD-41D8-9826-EE797BF39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53312" cy="6858000"/>
          </a:xfrm>
          <a:custGeom>
            <a:avLst/>
            <a:gdLst>
              <a:gd name="connsiteX0" fmla="*/ 0 w 7433452"/>
              <a:gd name="connsiteY0" fmla="*/ 0 h 6858000"/>
              <a:gd name="connsiteX1" fmla="*/ 1592736 w 7433452"/>
              <a:gd name="connsiteY1" fmla="*/ 0 h 6858000"/>
              <a:gd name="connsiteX2" fmla="*/ 2171700 w 7433452"/>
              <a:gd name="connsiteY2" fmla="*/ 0 h 6858000"/>
              <a:gd name="connsiteX3" fmla="*/ 2762696 w 7433452"/>
              <a:gd name="connsiteY3" fmla="*/ 0 h 6858000"/>
              <a:gd name="connsiteX4" fmla="*/ 2829254 w 7433452"/>
              <a:gd name="connsiteY4" fmla="*/ 0 h 6858000"/>
              <a:gd name="connsiteX5" fmla="*/ 7415310 w 7433452"/>
              <a:gd name="connsiteY5" fmla="*/ 0 h 6858000"/>
              <a:gd name="connsiteX6" fmla="*/ 7405703 w 7433452"/>
              <a:gd name="connsiteY6" fmla="*/ 94814 h 6858000"/>
              <a:gd name="connsiteX7" fmla="*/ 7410754 w 7433452"/>
              <a:gd name="connsiteY7" fmla="*/ 421796 h 6858000"/>
              <a:gd name="connsiteX8" fmla="*/ 7414688 w 7433452"/>
              <a:gd name="connsiteY8" fmla="*/ 812192 h 6858000"/>
              <a:gd name="connsiteX9" fmla="*/ 7395017 w 7433452"/>
              <a:gd name="connsiteY9" fmla="*/ 1113642 h 6858000"/>
              <a:gd name="connsiteX10" fmla="*/ 7422810 w 7433452"/>
              <a:gd name="connsiteY10" fmla="*/ 1796708 h 6858000"/>
              <a:gd name="connsiteX11" fmla="*/ 7421161 w 7433452"/>
              <a:gd name="connsiteY11" fmla="*/ 2327333 h 6858000"/>
              <a:gd name="connsiteX12" fmla="*/ 7412023 w 7433452"/>
              <a:gd name="connsiteY12" fmla="*/ 2784280 h 6858000"/>
              <a:gd name="connsiteX13" fmla="*/ 7417480 w 7433452"/>
              <a:gd name="connsiteY13" fmla="*/ 2985458 h 6858000"/>
              <a:gd name="connsiteX14" fmla="*/ 7403774 w 7433452"/>
              <a:gd name="connsiteY14" fmla="*/ 3531096 h 6858000"/>
              <a:gd name="connsiteX15" fmla="*/ 7414307 w 7433452"/>
              <a:gd name="connsiteY15" fmla="*/ 4336830 h 6858000"/>
              <a:gd name="connsiteX16" fmla="*/ 7413419 w 7433452"/>
              <a:gd name="connsiteY16" fmla="*/ 5026893 h 6858000"/>
              <a:gd name="connsiteX17" fmla="*/ 7417734 w 7433452"/>
              <a:gd name="connsiteY17" fmla="*/ 5252632 h 6858000"/>
              <a:gd name="connsiteX18" fmla="*/ 7417734 w 7433452"/>
              <a:gd name="connsiteY18" fmla="*/ 5466282 h 6858000"/>
              <a:gd name="connsiteX19" fmla="*/ 7379659 w 7433452"/>
              <a:gd name="connsiteY19" fmla="*/ 6121225 h 6858000"/>
              <a:gd name="connsiteX20" fmla="*/ 7395115 w 7433452"/>
              <a:gd name="connsiteY20" fmla="*/ 6708907 h 6858000"/>
              <a:gd name="connsiteX21" fmla="*/ 7412408 w 7433452"/>
              <a:gd name="connsiteY21" fmla="*/ 6858000 h 6858000"/>
              <a:gd name="connsiteX22" fmla="*/ 2829254 w 7433452"/>
              <a:gd name="connsiteY22" fmla="*/ 6858000 h 6858000"/>
              <a:gd name="connsiteX23" fmla="*/ 2762696 w 7433452"/>
              <a:gd name="connsiteY23" fmla="*/ 6858000 h 6858000"/>
              <a:gd name="connsiteX24" fmla="*/ 2171700 w 7433452"/>
              <a:gd name="connsiteY24" fmla="*/ 6858000 h 6858000"/>
              <a:gd name="connsiteX25" fmla="*/ 1592736 w 7433452"/>
              <a:gd name="connsiteY25" fmla="*/ 6858000 h 6858000"/>
              <a:gd name="connsiteX26" fmla="*/ 0 w 7433452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433452" h="6858000">
                <a:moveTo>
                  <a:pt x="0" y="0"/>
                </a:moveTo>
                <a:lnTo>
                  <a:pt x="1592736" y="0"/>
                </a:lnTo>
                <a:lnTo>
                  <a:pt x="2171700" y="0"/>
                </a:lnTo>
                <a:lnTo>
                  <a:pt x="2762696" y="0"/>
                </a:lnTo>
                <a:lnTo>
                  <a:pt x="2829254" y="0"/>
                </a:lnTo>
                <a:lnTo>
                  <a:pt x="7415310" y="0"/>
                </a:lnTo>
                <a:lnTo>
                  <a:pt x="7405703" y="94814"/>
                </a:lnTo>
                <a:cubicBezTo>
                  <a:pt x="7398856" y="203629"/>
                  <a:pt x="7403520" y="312712"/>
                  <a:pt x="7410754" y="421796"/>
                </a:cubicBezTo>
                <a:cubicBezTo>
                  <a:pt x="7421580" y="551656"/>
                  <a:pt x="7422900" y="682144"/>
                  <a:pt x="7414688" y="812192"/>
                </a:cubicBezTo>
                <a:cubicBezTo>
                  <a:pt x="7406693" y="912591"/>
                  <a:pt x="7397682" y="1012988"/>
                  <a:pt x="7395017" y="1113642"/>
                </a:cubicBezTo>
                <a:cubicBezTo>
                  <a:pt x="7388670" y="1342689"/>
                  <a:pt x="7407708" y="1569316"/>
                  <a:pt x="7422810" y="1796708"/>
                </a:cubicBezTo>
                <a:cubicBezTo>
                  <a:pt x="7434487" y="1973710"/>
                  <a:pt x="7439944" y="2150457"/>
                  <a:pt x="7421161" y="2327333"/>
                </a:cubicBezTo>
                <a:cubicBezTo>
                  <a:pt x="7405170" y="2479266"/>
                  <a:pt x="7396793" y="2631453"/>
                  <a:pt x="7412023" y="2784280"/>
                </a:cubicBezTo>
                <a:cubicBezTo>
                  <a:pt x="7418749" y="2851085"/>
                  <a:pt x="7425984" y="2918653"/>
                  <a:pt x="7417480" y="2985458"/>
                </a:cubicBezTo>
                <a:cubicBezTo>
                  <a:pt x="7394508" y="3167039"/>
                  <a:pt x="7398063" y="3349132"/>
                  <a:pt x="7403774" y="3531096"/>
                </a:cubicBezTo>
                <a:cubicBezTo>
                  <a:pt x="7412277" y="3799715"/>
                  <a:pt x="7426364" y="4067954"/>
                  <a:pt x="7414307" y="4336830"/>
                </a:cubicBezTo>
                <a:cubicBezTo>
                  <a:pt x="7404027" y="4566639"/>
                  <a:pt x="7420653" y="4796831"/>
                  <a:pt x="7413419" y="5026893"/>
                </a:cubicBezTo>
                <a:cubicBezTo>
                  <a:pt x="7410982" y="5102162"/>
                  <a:pt x="7412429" y="5177504"/>
                  <a:pt x="7417734" y="5252632"/>
                </a:cubicBezTo>
                <a:cubicBezTo>
                  <a:pt x="7424271" y="5323700"/>
                  <a:pt x="7424271" y="5395213"/>
                  <a:pt x="7417734" y="5466282"/>
                </a:cubicBezTo>
                <a:cubicBezTo>
                  <a:pt x="7393239" y="5683875"/>
                  <a:pt x="7383214" y="5902486"/>
                  <a:pt x="7379659" y="6121225"/>
                </a:cubicBezTo>
                <a:cubicBezTo>
                  <a:pt x="7376423" y="6317442"/>
                  <a:pt x="7378041" y="6513586"/>
                  <a:pt x="7395115" y="6708907"/>
                </a:cubicBezTo>
                <a:lnTo>
                  <a:pt x="7412408" y="6858000"/>
                </a:lnTo>
                <a:lnTo>
                  <a:pt x="2829254" y="6858000"/>
                </a:lnTo>
                <a:lnTo>
                  <a:pt x="2762696" y="6858000"/>
                </a:lnTo>
                <a:lnTo>
                  <a:pt x="2171700" y="6858000"/>
                </a:lnTo>
                <a:lnTo>
                  <a:pt x="15927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484632"/>
            <a:ext cx="6081713" cy="3566160"/>
          </a:xfrm>
        </p:spPr>
        <p:txBody>
          <a:bodyPr>
            <a:normAutofit/>
          </a:bodyPr>
          <a:lstStyle/>
          <a:p>
            <a:pPr algn="l"/>
            <a:r>
              <a:rPr lang="en-US" sz="6100" dirty="0">
                <a:solidFill>
                  <a:srgbClr val="FFFFFF"/>
                </a:solidFill>
                <a:ea typeface="+mj-lt"/>
                <a:cs typeface="+mj-lt"/>
              </a:rPr>
              <a:t>Life After </a:t>
            </a:r>
            <a:r>
              <a:rPr lang="en-US" sz="6100" dirty="0" err="1">
                <a:solidFill>
                  <a:srgbClr val="FFFFFF"/>
                </a:solidFill>
                <a:ea typeface="+mj-lt"/>
                <a:cs typeface="+mj-lt"/>
              </a:rPr>
              <a:t>CrowdTangle</a:t>
            </a:r>
            <a:r>
              <a:rPr lang="en-US" sz="6100" dirty="0">
                <a:solidFill>
                  <a:srgbClr val="FFFFFF"/>
                </a:solidFill>
                <a:ea typeface="+mj-lt"/>
                <a:cs typeface="+mj-lt"/>
              </a:rPr>
              <a:t>: Using Alerts to Monitor Trends</a:t>
            </a:r>
            <a:endParaRPr lang="en-US" sz="6100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480560"/>
            <a:ext cx="6081713" cy="15727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>
                <a:solidFill>
                  <a:srgbClr val="FFFFFF"/>
                </a:solidFill>
              </a:rPr>
              <a:t>Sandra </a:t>
            </a:r>
            <a:r>
              <a:rPr lang="en-US" err="1">
                <a:solidFill>
                  <a:srgbClr val="FFFFFF"/>
                </a:solidFill>
              </a:rPr>
              <a:t>Abdulhakova</a:t>
            </a:r>
            <a:endParaRPr lang="en-US" err="1"/>
          </a:p>
          <a:p>
            <a:pPr algn="l"/>
            <a:r>
              <a:rPr lang="en-US">
                <a:solidFill>
                  <a:srgbClr val="FFFFFF"/>
                </a:solidFill>
              </a:rPr>
              <a:t>Saba Chikhladze</a:t>
            </a:r>
          </a:p>
        </p:txBody>
      </p:sp>
      <p:pic>
        <p:nvPicPr>
          <p:cNvPr id="5" name="Picture 4" descr="A computer screen with a exclamation mark&#10;&#10;Description automatically generated">
            <a:extLst>
              <a:ext uri="{FF2B5EF4-FFF2-40B4-BE49-F238E27FC236}">
                <a16:creationId xmlns:a16="http://schemas.microsoft.com/office/drawing/2014/main" id="{0AF46889-DEF5-6FC6-2FFC-2DEC44CE7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0489" y="1233861"/>
            <a:ext cx="3931920" cy="2064258"/>
          </a:xfrm>
          <a:prstGeom prst="rect">
            <a:avLst/>
          </a:prstGeom>
        </p:spPr>
      </p:pic>
      <p:sp>
        <p:nvSpPr>
          <p:cNvPr id="14" name="sketch line">
            <a:extLst>
              <a:ext uri="{FF2B5EF4-FFF2-40B4-BE49-F238E27FC236}">
                <a16:creationId xmlns:a16="http://schemas.microsoft.com/office/drawing/2014/main" id="{35BC54F7-1315-4D6C-9420-A5BF0CDDB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475" y="4252192"/>
            <a:ext cx="4056549" cy="18288"/>
          </a:xfrm>
          <a:custGeom>
            <a:avLst/>
            <a:gdLst>
              <a:gd name="connsiteX0" fmla="*/ 0 w 4056549"/>
              <a:gd name="connsiteY0" fmla="*/ 0 h 18288"/>
              <a:gd name="connsiteX1" fmla="*/ 676092 w 4056549"/>
              <a:gd name="connsiteY1" fmla="*/ 0 h 18288"/>
              <a:gd name="connsiteX2" fmla="*/ 1271052 w 4056549"/>
              <a:gd name="connsiteY2" fmla="*/ 0 h 18288"/>
              <a:gd name="connsiteX3" fmla="*/ 1947144 w 4056549"/>
              <a:gd name="connsiteY3" fmla="*/ 0 h 18288"/>
              <a:gd name="connsiteX4" fmla="*/ 2501539 w 4056549"/>
              <a:gd name="connsiteY4" fmla="*/ 0 h 18288"/>
              <a:gd name="connsiteX5" fmla="*/ 3137065 w 4056549"/>
              <a:gd name="connsiteY5" fmla="*/ 0 h 18288"/>
              <a:gd name="connsiteX6" fmla="*/ 4056549 w 4056549"/>
              <a:gd name="connsiteY6" fmla="*/ 0 h 18288"/>
              <a:gd name="connsiteX7" fmla="*/ 4056549 w 4056549"/>
              <a:gd name="connsiteY7" fmla="*/ 18288 h 18288"/>
              <a:gd name="connsiteX8" fmla="*/ 3380458 w 4056549"/>
              <a:gd name="connsiteY8" fmla="*/ 18288 h 18288"/>
              <a:gd name="connsiteX9" fmla="*/ 2663801 w 4056549"/>
              <a:gd name="connsiteY9" fmla="*/ 18288 h 18288"/>
              <a:gd name="connsiteX10" fmla="*/ 2068840 w 4056549"/>
              <a:gd name="connsiteY10" fmla="*/ 18288 h 18288"/>
              <a:gd name="connsiteX11" fmla="*/ 1311618 w 4056549"/>
              <a:gd name="connsiteY11" fmla="*/ 18288 h 18288"/>
              <a:gd name="connsiteX12" fmla="*/ 716657 w 4056549"/>
              <a:gd name="connsiteY12" fmla="*/ 18288 h 18288"/>
              <a:gd name="connsiteX13" fmla="*/ 0 w 4056549"/>
              <a:gd name="connsiteY13" fmla="*/ 18288 h 18288"/>
              <a:gd name="connsiteX14" fmla="*/ 0 w 4056549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56549" h="18288" fill="none" extrusionOk="0">
                <a:moveTo>
                  <a:pt x="0" y="0"/>
                </a:moveTo>
                <a:cubicBezTo>
                  <a:pt x="324395" y="-12272"/>
                  <a:pt x="437185" y="20747"/>
                  <a:pt x="676092" y="0"/>
                </a:cubicBezTo>
                <a:cubicBezTo>
                  <a:pt x="914999" y="-20747"/>
                  <a:pt x="980886" y="20074"/>
                  <a:pt x="1271052" y="0"/>
                </a:cubicBezTo>
                <a:cubicBezTo>
                  <a:pt x="1561218" y="-20074"/>
                  <a:pt x="1609815" y="19965"/>
                  <a:pt x="1947144" y="0"/>
                </a:cubicBezTo>
                <a:cubicBezTo>
                  <a:pt x="2284473" y="-19965"/>
                  <a:pt x="2317816" y="-23682"/>
                  <a:pt x="2501539" y="0"/>
                </a:cubicBezTo>
                <a:cubicBezTo>
                  <a:pt x="2685262" y="23682"/>
                  <a:pt x="2879461" y="12712"/>
                  <a:pt x="3137065" y="0"/>
                </a:cubicBezTo>
                <a:cubicBezTo>
                  <a:pt x="3394669" y="-12712"/>
                  <a:pt x="3618306" y="-41742"/>
                  <a:pt x="4056549" y="0"/>
                </a:cubicBezTo>
                <a:cubicBezTo>
                  <a:pt x="4056201" y="6465"/>
                  <a:pt x="4056979" y="10922"/>
                  <a:pt x="4056549" y="18288"/>
                </a:cubicBezTo>
                <a:cubicBezTo>
                  <a:pt x="3807729" y="-7540"/>
                  <a:pt x="3536237" y="12619"/>
                  <a:pt x="3380458" y="18288"/>
                </a:cubicBezTo>
                <a:cubicBezTo>
                  <a:pt x="3224679" y="23957"/>
                  <a:pt x="2967497" y="23368"/>
                  <a:pt x="2663801" y="18288"/>
                </a:cubicBezTo>
                <a:cubicBezTo>
                  <a:pt x="2360105" y="13208"/>
                  <a:pt x="2359716" y="-8821"/>
                  <a:pt x="2068840" y="18288"/>
                </a:cubicBezTo>
                <a:cubicBezTo>
                  <a:pt x="1777964" y="45397"/>
                  <a:pt x="1641909" y="31681"/>
                  <a:pt x="1311618" y="18288"/>
                </a:cubicBezTo>
                <a:cubicBezTo>
                  <a:pt x="981327" y="4895"/>
                  <a:pt x="990410" y="11155"/>
                  <a:pt x="716657" y="18288"/>
                </a:cubicBezTo>
                <a:cubicBezTo>
                  <a:pt x="442904" y="25421"/>
                  <a:pt x="330722" y="13665"/>
                  <a:pt x="0" y="18288"/>
                </a:cubicBezTo>
                <a:cubicBezTo>
                  <a:pt x="75" y="12069"/>
                  <a:pt x="515" y="5650"/>
                  <a:pt x="0" y="0"/>
                </a:cubicBezTo>
                <a:close/>
              </a:path>
              <a:path w="4056549" h="18288" stroke="0" extrusionOk="0">
                <a:moveTo>
                  <a:pt x="0" y="0"/>
                </a:moveTo>
                <a:cubicBezTo>
                  <a:pt x="175099" y="13469"/>
                  <a:pt x="459673" y="14529"/>
                  <a:pt x="594961" y="0"/>
                </a:cubicBezTo>
                <a:cubicBezTo>
                  <a:pt x="730249" y="-14529"/>
                  <a:pt x="873178" y="22015"/>
                  <a:pt x="1149356" y="0"/>
                </a:cubicBezTo>
                <a:cubicBezTo>
                  <a:pt x="1425534" y="-22015"/>
                  <a:pt x="1498871" y="-21513"/>
                  <a:pt x="1744316" y="0"/>
                </a:cubicBezTo>
                <a:cubicBezTo>
                  <a:pt x="1989761" y="21513"/>
                  <a:pt x="2112991" y="-46"/>
                  <a:pt x="2420408" y="0"/>
                </a:cubicBezTo>
                <a:cubicBezTo>
                  <a:pt x="2727825" y="46"/>
                  <a:pt x="2880256" y="-10040"/>
                  <a:pt x="3137065" y="0"/>
                </a:cubicBezTo>
                <a:cubicBezTo>
                  <a:pt x="3393874" y="10040"/>
                  <a:pt x="3704325" y="-6685"/>
                  <a:pt x="4056549" y="0"/>
                </a:cubicBezTo>
                <a:cubicBezTo>
                  <a:pt x="4055732" y="6895"/>
                  <a:pt x="4055770" y="11206"/>
                  <a:pt x="4056549" y="18288"/>
                </a:cubicBezTo>
                <a:cubicBezTo>
                  <a:pt x="3812770" y="11959"/>
                  <a:pt x="3533996" y="-5717"/>
                  <a:pt x="3299327" y="18288"/>
                </a:cubicBezTo>
                <a:cubicBezTo>
                  <a:pt x="3064658" y="42293"/>
                  <a:pt x="2940381" y="24492"/>
                  <a:pt x="2744931" y="18288"/>
                </a:cubicBezTo>
                <a:cubicBezTo>
                  <a:pt x="2549481" y="12084"/>
                  <a:pt x="2252169" y="51841"/>
                  <a:pt x="1987709" y="18288"/>
                </a:cubicBezTo>
                <a:cubicBezTo>
                  <a:pt x="1723249" y="-15265"/>
                  <a:pt x="1438946" y="3423"/>
                  <a:pt x="1230487" y="18288"/>
                </a:cubicBezTo>
                <a:cubicBezTo>
                  <a:pt x="1022028" y="33153"/>
                  <a:pt x="795957" y="18596"/>
                  <a:pt x="676092" y="18288"/>
                </a:cubicBezTo>
                <a:cubicBezTo>
                  <a:pt x="556227" y="17980"/>
                  <a:pt x="334853" y="39451"/>
                  <a:pt x="0" y="18288"/>
                </a:cubicBezTo>
                <a:cubicBezTo>
                  <a:pt x="95" y="14343"/>
                  <a:pt x="742" y="686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white logo&#10;&#10;Description automatically generated">
            <a:extLst>
              <a:ext uri="{FF2B5EF4-FFF2-40B4-BE49-F238E27FC236}">
                <a16:creationId xmlns:a16="http://schemas.microsoft.com/office/drawing/2014/main" id="{D077ADE9-3F03-0392-2155-01E6B7326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654" y="3921350"/>
            <a:ext cx="3931920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A19D15-035C-DBEC-9491-E69080523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277" y="457036"/>
            <a:ext cx="9035408" cy="5943928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F28D4C2-B640-8A75-FB7A-C864B7A8898C}"/>
              </a:ext>
            </a:extLst>
          </p:cNvPr>
          <p:cNvCxnSpPr>
            <a:cxnSpLocks/>
          </p:cNvCxnSpPr>
          <p:nvPr/>
        </p:nvCxnSpPr>
        <p:spPr>
          <a:xfrm>
            <a:off x="621386" y="2036429"/>
            <a:ext cx="224164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4C85333-876A-3CB2-92F7-06F1DF0E1066}"/>
              </a:ext>
            </a:extLst>
          </p:cNvPr>
          <p:cNvCxnSpPr>
            <a:cxnSpLocks/>
          </p:cNvCxnSpPr>
          <p:nvPr/>
        </p:nvCxnSpPr>
        <p:spPr>
          <a:xfrm>
            <a:off x="630315" y="3689155"/>
            <a:ext cx="224164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DDA496D-0F95-379F-8435-46A6399D25BB}"/>
              </a:ext>
            </a:extLst>
          </p:cNvPr>
          <p:cNvSpPr txBox="1"/>
          <p:nvPr/>
        </p:nvSpPr>
        <p:spPr>
          <a:xfrm>
            <a:off x="528138" y="2138983"/>
            <a:ext cx="2241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General channel for chatting, questions, etc.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9C2F1B-59BB-11F3-F71F-948ED1A50743}"/>
              </a:ext>
            </a:extLst>
          </p:cNvPr>
          <p:cNvSpPr txBox="1"/>
          <p:nvPr/>
        </p:nvSpPr>
        <p:spPr>
          <a:xfrm>
            <a:off x="528138" y="3795688"/>
            <a:ext cx="22416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All the alerts are being sent to their respective market channel. Feel free to hide/unhide, mute/unmute as you see fit for your needs.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5337F5E-48D7-A345-54AB-9BF1D63A646D}"/>
              </a:ext>
            </a:extLst>
          </p:cNvPr>
          <p:cNvCxnSpPr>
            <a:cxnSpLocks/>
          </p:cNvCxnSpPr>
          <p:nvPr/>
        </p:nvCxnSpPr>
        <p:spPr>
          <a:xfrm flipV="1">
            <a:off x="8654248" y="784558"/>
            <a:ext cx="0" cy="20622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E941CE9-FA68-C33A-6A3A-E925C9B1E962}"/>
              </a:ext>
            </a:extLst>
          </p:cNvPr>
          <p:cNvCxnSpPr>
            <a:cxnSpLocks/>
          </p:cNvCxnSpPr>
          <p:nvPr/>
        </p:nvCxnSpPr>
        <p:spPr>
          <a:xfrm flipV="1">
            <a:off x="7349231" y="884411"/>
            <a:ext cx="0" cy="45576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94CC954-7666-1124-623B-F4EF22C258F8}"/>
              </a:ext>
            </a:extLst>
          </p:cNvPr>
          <p:cNvSpPr txBox="1"/>
          <p:nvPr/>
        </p:nvSpPr>
        <p:spPr>
          <a:xfrm>
            <a:off x="7417544" y="4604638"/>
            <a:ext cx="4496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Excel sheet with an overview with all the Facebook Pages </a:t>
            </a:r>
            <a:r>
              <a:rPr lang="en-US" dirty="0" err="1">
                <a:latin typeface="+mj-lt"/>
              </a:rPr>
              <a:t>NewsWhip</a:t>
            </a:r>
            <a:r>
              <a:rPr lang="en-US" dirty="0">
                <a:latin typeface="+mj-lt"/>
              </a:rPr>
              <a:t> is tracking for each channel.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B2ACF8-0F8D-DD9E-5C63-8E64641C3FC3}"/>
              </a:ext>
            </a:extLst>
          </p:cNvPr>
          <p:cNvSpPr txBox="1"/>
          <p:nvPr/>
        </p:nvSpPr>
        <p:spPr>
          <a:xfrm>
            <a:off x="8655206" y="2036429"/>
            <a:ext cx="3558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Form for requesting adding or removing Facebook Pages to your alerts.</a:t>
            </a:r>
          </a:p>
        </p:txBody>
      </p:sp>
    </p:spTree>
    <p:extLst>
      <p:ext uri="{BB962C8B-B14F-4D97-AF65-F5344CB8AC3E}">
        <p14:creationId xmlns:p14="http://schemas.microsoft.com/office/powerpoint/2010/main" val="3089957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ED35D5-B0FE-2F7E-C078-D2B356E62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 fontScale="90000"/>
          </a:bodyPr>
          <a:lstStyle/>
          <a:p>
            <a:r>
              <a:rPr lang="en-US" sz="3800" dirty="0" err="1">
                <a:ea typeface="+mj-lt"/>
                <a:cs typeface="+mj-lt"/>
              </a:rPr>
              <a:t>Emplifi</a:t>
            </a:r>
            <a:r>
              <a:rPr lang="en-US" sz="3800" dirty="0">
                <a:ea typeface="+mj-lt"/>
                <a:cs typeface="+mj-lt"/>
              </a:rPr>
              <a:t>: an archive of all published content on social media</a:t>
            </a:r>
            <a:endParaRPr lang="en-US" sz="3800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86FAE-1AF6-A62D-A200-FB1EA4CDE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600" dirty="0"/>
              <a:t>Has a 1-day delay on Meta platform posts.</a:t>
            </a:r>
          </a:p>
          <a:p>
            <a:r>
              <a:rPr lang="en-US" sz="1600" dirty="0"/>
              <a:t>Can serve as an archive of all of RFE/RL and competitors posts via the </a:t>
            </a:r>
            <a:r>
              <a:rPr lang="en-US" sz="1600" b="1" dirty="0"/>
              <a:t>Content</a:t>
            </a:r>
            <a:r>
              <a:rPr lang="en-US" sz="1600" dirty="0"/>
              <a:t> tab.</a:t>
            </a:r>
          </a:p>
          <a:p>
            <a:r>
              <a:rPr lang="en-US" sz="1600" dirty="0"/>
              <a:t>Check what profiles we have in </a:t>
            </a:r>
            <a:r>
              <a:rPr lang="en-US" sz="1600" dirty="0" err="1"/>
              <a:t>Emplifi</a:t>
            </a:r>
            <a:r>
              <a:rPr lang="en-US" sz="1600" dirty="0"/>
              <a:t> here: </a:t>
            </a:r>
            <a:r>
              <a:rPr lang="en-US" sz="1600" dirty="0">
                <a:hlinkClick r:id="rId2"/>
              </a:rPr>
              <a:t>https://app.emplifi.io/263993/settings/profiles</a:t>
            </a:r>
            <a:r>
              <a:rPr lang="en-US" sz="1600" dirty="0"/>
              <a:t> </a:t>
            </a:r>
          </a:p>
          <a:p>
            <a:r>
              <a:rPr lang="en-US" sz="1600" dirty="0"/>
              <a:t>Check published content via </a:t>
            </a:r>
            <a:r>
              <a:rPr lang="en-US" sz="1600" dirty="0" err="1"/>
              <a:t>Emplifi</a:t>
            </a:r>
            <a:r>
              <a:rPr lang="en-US" sz="1600" dirty="0"/>
              <a:t>: </a:t>
            </a:r>
            <a:r>
              <a:rPr lang="en-US" sz="1600" b="0" i="0" dirty="0">
                <a:solidFill>
                  <a:srgbClr val="000000"/>
                </a:solidFill>
                <a:effectLst/>
                <a:hlinkClick r:id="rId3"/>
              </a:rPr>
              <a:t>https://scribehow.com/shared/How_to_use_the_Content_tab_in_Emplifi_to_check_published_content__jclRVJoRSCiMOwYvMJ1uVQ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 </a:t>
            </a:r>
            <a:endParaRPr lang="en-US" sz="1600" dirty="0"/>
          </a:p>
          <a:p>
            <a:r>
              <a:rPr lang="en-US" sz="1600" dirty="0"/>
              <a:t>Other </a:t>
            </a:r>
            <a:r>
              <a:rPr lang="en-US" sz="1600" dirty="0" err="1"/>
              <a:t>Emplifi</a:t>
            </a:r>
            <a:r>
              <a:rPr lang="en-US" sz="1600" dirty="0"/>
              <a:t> Tutorials: </a:t>
            </a:r>
            <a:r>
              <a:rPr lang="en-US" sz="1600" b="0" i="0" dirty="0">
                <a:solidFill>
                  <a:srgbClr val="000000"/>
                </a:solidFill>
                <a:effectLst/>
                <a:hlinkClick r:id="rId4"/>
              </a:rPr>
              <a:t>https://scribehow.com/page/RFERLs_Emplifi_Tutorials_and_Guides__KSWZ167tQWiHgegN3SUW1Q</a:t>
            </a:r>
            <a:endParaRPr lang="en-US" sz="1600" b="0" i="0" dirty="0">
              <a:solidFill>
                <a:srgbClr val="000000"/>
              </a:solidFill>
              <a:effectLst/>
            </a:endParaRPr>
          </a:p>
          <a:p>
            <a:endParaRPr lang="en-US" sz="1600" dirty="0"/>
          </a:p>
        </p:txBody>
      </p:sp>
      <p:pic>
        <p:nvPicPr>
          <p:cNvPr id="5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21FBA7D3-94DD-A4D8-DC51-76A49E530D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827" y="1135599"/>
            <a:ext cx="6172200" cy="47370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CED21D-3A37-36D1-EA99-618133D10833}"/>
              </a:ext>
            </a:extLst>
          </p:cNvPr>
          <p:cNvSpPr txBox="1"/>
          <p:nvPr/>
        </p:nvSpPr>
        <p:spPr>
          <a:xfrm>
            <a:off x="1509640" y="6254210"/>
            <a:ext cx="103073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i="1" dirty="0">
                <a:solidFill>
                  <a:srgbClr val="000000"/>
                </a:solidFill>
              </a:rPr>
              <a:t>If you need an account in </a:t>
            </a:r>
            <a:r>
              <a:rPr lang="en-US" sz="1200" i="1" dirty="0" err="1">
                <a:solidFill>
                  <a:srgbClr val="000000"/>
                </a:solidFill>
              </a:rPr>
              <a:t>Emplifi</a:t>
            </a:r>
            <a:r>
              <a:rPr lang="en-US" sz="1200" i="1" dirty="0">
                <a:solidFill>
                  <a:srgbClr val="000000"/>
                </a:solidFill>
              </a:rPr>
              <a:t>, get in touch with Sandra Abdulhakova. </a:t>
            </a:r>
            <a:r>
              <a:rPr lang="en-US" sz="1200" b="0" i="1" dirty="0">
                <a:solidFill>
                  <a:srgbClr val="000000"/>
                </a:solidFill>
                <a:effectLst/>
              </a:rPr>
              <a:t> </a:t>
            </a:r>
            <a:br>
              <a:rPr lang="en-US" sz="1600" dirty="0">
                <a:ea typeface="+mn-lt"/>
                <a:cs typeface="+mn-lt"/>
              </a:rPr>
            </a:br>
            <a:endParaRPr lang="en-US" sz="16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90968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Question mark PNG transparent image download, size: 500x331px">
            <a:extLst>
              <a:ext uri="{FF2B5EF4-FFF2-40B4-BE49-F238E27FC236}">
                <a16:creationId xmlns:a16="http://schemas.microsoft.com/office/drawing/2014/main" id="{58CA0E9C-3742-B5ED-DA79-BAFDD3F3EF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3296" y="1349405"/>
            <a:ext cx="6725615" cy="445571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9BF4E4D-53E7-BEC3-3DB9-503C1A6F2230}"/>
              </a:ext>
            </a:extLst>
          </p:cNvPr>
          <p:cNvSpPr txBox="1">
            <a:spLocks/>
          </p:cNvSpPr>
          <p:nvPr/>
        </p:nvSpPr>
        <p:spPr>
          <a:xfrm>
            <a:off x="541243" y="2726925"/>
            <a:ext cx="3571810" cy="357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00" dirty="0"/>
              <a:t>Questions? Ideas?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1BD5FC-EB2D-0BE2-6173-907BE71B4582}"/>
              </a:ext>
            </a:extLst>
          </p:cNvPr>
          <p:cNvSpPr txBox="1"/>
          <p:nvPr/>
        </p:nvSpPr>
        <p:spPr>
          <a:xfrm>
            <a:off x="547135" y="573580"/>
            <a:ext cx="4447712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Next ste</a:t>
            </a:r>
            <a:r>
              <a:rPr lang="en-US" sz="1800" b="1" dirty="0"/>
              <a:t>ps: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19-23/8: Check in with the  remaining teams that haven’t received an alerts channel yet.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26-30/8: Check in with the teams that have received their alerts channel, discuss their efficiency, and finetune the alerts.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2-6/9: Audience &amp; Growth and News Products meet to address any remaining issues.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280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D2FAD8-E814-E0C6-1B12-8C09B11EE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err="1">
                <a:solidFill>
                  <a:srgbClr val="FFFFFF"/>
                </a:solidFill>
              </a:rPr>
              <a:t>CrowdTangle</a:t>
            </a:r>
            <a:r>
              <a:rPr lang="en-US" sz="4000">
                <a:solidFill>
                  <a:srgbClr val="FFFFFF"/>
                </a:solidFill>
              </a:rPr>
              <a:t> is going away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92735DC-3857-9055-7E0B-B8832D9A3B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7561842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71190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BC3FCA0-6855-447A-BD0C-80410E313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853256-8AD1-0F4B-9B79-5C15AA1DB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646" y="349664"/>
            <a:ext cx="3639746" cy="1638377"/>
          </a:xfrm>
        </p:spPr>
        <p:txBody>
          <a:bodyPr anchor="b">
            <a:normAutofit/>
          </a:bodyPr>
          <a:lstStyle/>
          <a:p>
            <a:r>
              <a:rPr lang="en-US" sz="3600"/>
              <a:t>Market Trends on CrowdTangle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02A06-0F59-D2C9-3DC4-7D52F0403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467" y="2453627"/>
            <a:ext cx="4106921" cy="302370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/>
              <a:t>Live Displays</a:t>
            </a:r>
          </a:p>
          <a:p>
            <a:r>
              <a:rPr lang="en-US" sz="2000"/>
              <a:t>Overperforming/Underperforming content</a:t>
            </a:r>
          </a:p>
          <a:p>
            <a:r>
              <a:rPr lang="en-US" sz="2000"/>
              <a:t>Leaderboards</a:t>
            </a:r>
          </a:p>
          <a:p>
            <a:endParaRPr lang="en-US" sz="18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8196" y="399675"/>
            <a:ext cx="2394618" cy="2779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shot of a social media account&#10;&#10;Description automatically generated">
            <a:extLst>
              <a:ext uri="{FF2B5EF4-FFF2-40B4-BE49-F238E27FC236}">
                <a16:creationId xmlns:a16="http://schemas.microsoft.com/office/drawing/2014/main" id="{65E60C12-5C33-0AD6-F305-DFB32544E3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687" r="5" b="2770"/>
          <a:stretch/>
        </p:blipFill>
        <p:spPr>
          <a:xfrm>
            <a:off x="9692645" y="596271"/>
            <a:ext cx="1964247" cy="238658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669568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35D5A6-AB7A-4677-8D44-034515D66C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6444" y="399675"/>
            <a:ext cx="4417383" cy="58091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FC5D4E3-40AD-8D37-64DD-75EC6419B7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1091" b="2"/>
          <a:stretch/>
        </p:blipFill>
        <p:spPr>
          <a:xfrm>
            <a:off x="5054132" y="596271"/>
            <a:ext cx="3948548" cy="541590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BB19363-8354-4E75-A15C-A08F75517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8196" y="3429000"/>
            <a:ext cx="2394618" cy="2779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id="{022D6C41-88EB-BD08-33A7-0BD70EEFE5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73" r="2" b="2"/>
          <a:stretch/>
        </p:blipFill>
        <p:spPr>
          <a:xfrm>
            <a:off x="9692640" y="3625596"/>
            <a:ext cx="1964247" cy="238658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767412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117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C72F25-2DA1-D46C-97B1-E354C3B93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000">
                <a:ea typeface="+mj-lt"/>
                <a:cs typeface="+mj-lt"/>
              </a:rPr>
              <a:t>Understanding Market Trends 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C193C-8881-4FD5-52DC-D49CA2005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374" y="2660904"/>
            <a:ext cx="5351244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/>
            <a:r>
              <a:rPr lang="en-US" sz="2200">
                <a:ea typeface="+mn-lt"/>
                <a:cs typeface="+mn-lt"/>
              </a:rPr>
              <a:t>Quickly spot viral trends. </a:t>
            </a:r>
            <a:endParaRPr lang="en-US">
              <a:ea typeface="+mn-lt"/>
              <a:cs typeface="+mn-lt"/>
            </a:endParaRPr>
          </a:p>
          <a:p>
            <a:pPr marL="342900" indent="-342900"/>
            <a:r>
              <a:rPr lang="en-US" sz="2200">
                <a:ea typeface="+mn-lt"/>
                <a:cs typeface="+mn-lt"/>
              </a:rPr>
              <a:t>Identify emerging topics in the market. </a:t>
            </a:r>
            <a:endParaRPr lang="en-US">
              <a:ea typeface="+mn-lt"/>
              <a:cs typeface="+mn-lt"/>
            </a:endParaRPr>
          </a:p>
          <a:p>
            <a:pPr marL="342900" indent="-342900"/>
            <a:r>
              <a:rPr lang="en-US" sz="2200">
                <a:ea typeface="+mn-lt"/>
                <a:cs typeface="+mn-lt"/>
              </a:rPr>
              <a:t>Discover topics outside your usual focus. </a:t>
            </a:r>
            <a:endParaRPr lang="en-US">
              <a:ea typeface="+mn-lt"/>
              <a:cs typeface="+mn-lt"/>
            </a:endParaRPr>
          </a:p>
          <a:p>
            <a:pPr marL="342900" indent="-342900"/>
            <a:r>
              <a:rPr lang="en-US" sz="2200">
                <a:ea typeface="+mn-lt"/>
                <a:cs typeface="+mn-lt"/>
              </a:rPr>
              <a:t>Recognize unique content formats.</a:t>
            </a:r>
            <a:endParaRPr lang="en-US">
              <a:ea typeface="+mn-lt"/>
              <a:cs typeface="+mn-lt"/>
            </a:endParaRPr>
          </a:p>
          <a:p>
            <a:pPr marL="342900" indent="-342900"/>
            <a:r>
              <a:rPr lang="en-US" sz="2200">
                <a:ea typeface="+mn-lt"/>
                <a:cs typeface="+mn-lt"/>
              </a:rPr>
              <a:t>Compare your content with competitors.</a:t>
            </a:r>
            <a:endParaRPr lang="en-US"/>
          </a:p>
          <a:p>
            <a:endParaRPr lang="en-US" sz="2200"/>
          </a:p>
        </p:txBody>
      </p:sp>
      <p:pic>
        <p:nvPicPr>
          <p:cNvPr id="5" name="Picture 4" descr="A blue and green graphic with a green arrow&#10;&#10;Description automatically generated">
            <a:extLst>
              <a:ext uri="{FF2B5EF4-FFF2-40B4-BE49-F238E27FC236}">
                <a16:creationId xmlns:a16="http://schemas.microsoft.com/office/drawing/2014/main" id="{12A3FEAB-17C2-E70A-EC20-F98C5C3D5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362" y="1466208"/>
            <a:ext cx="3579677" cy="350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855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3486A6-624F-F108-FCF0-DF679DE99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204" y="726638"/>
            <a:ext cx="4438396" cy="1476801"/>
          </a:xfrm>
        </p:spPr>
        <p:txBody>
          <a:bodyPr anchor="b">
            <a:noAutofit/>
          </a:bodyPr>
          <a:lstStyle/>
          <a:p>
            <a:r>
              <a:rPr lang="en-US" sz="3500">
                <a:ea typeface="+mj-lt"/>
                <a:cs typeface="+mj-lt"/>
              </a:rPr>
              <a:t>Scrolling isn’t enough to understand trends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08D2CD-E600-EFB7-2BDB-29C4BB98F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815" y="1468085"/>
            <a:ext cx="3422589" cy="3455433"/>
          </a:xfrm>
          <a:prstGeom prst="rect">
            <a:avLst/>
          </a:prstGeom>
        </p:spPr>
      </p:pic>
      <p:sp>
        <p:nvSpPr>
          <p:cNvPr id="18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4FBA9-B6CD-BAF9-18AB-F3E732E72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8340" y="2726462"/>
            <a:ext cx="4818888" cy="35507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>
                <a:ea typeface="+mn-lt"/>
                <a:cs typeface="+mn-lt"/>
              </a:rPr>
              <a:t>Too many posts make spotting trends difficult. </a:t>
            </a:r>
            <a:endParaRPr lang="en-US">
              <a:ea typeface="+mn-lt"/>
              <a:cs typeface="+mn-lt"/>
            </a:endParaRPr>
          </a:p>
          <a:p>
            <a:r>
              <a:rPr lang="en-US" sz="2200">
                <a:ea typeface="+mn-lt"/>
                <a:cs typeface="+mn-lt"/>
              </a:rPr>
              <a:t>Personalized algorithms show only what you’re likely to engage with.</a:t>
            </a:r>
            <a:endParaRPr lang="en-US">
              <a:ea typeface="+mn-lt"/>
              <a:cs typeface="+mn-lt"/>
            </a:endParaRPr>
          </a:p>
          <a:p>
            <a:r>
              <a:rPr lang="en-US" sz="2200">
                <a:ea typeface="+mn-lt"/>
                <a:cs typeface="+mn-lt"/>
              </a:rPr>
              <a:t>Viral trends are often detected too late. </a:t>
            </a:r>
            <a:endParaRPr lang="en-US">
              <a:ea typeface="+mn-lt"/>
              <a:cs typeface="+mn-lt"/>
            </a:endParaRPr>
          </a:p>
          <a:p>
            <a:r>
              <a:rPr lang="en-US" sz="2200">
                <a:ea typeface="+mn-lt"/>
                <a:cs typeface="+mn-lt"/>
              </a:rPr>
              <a:t>Limited view of the broader market landscape.</a:t>
            </a:r>
            <a:endParaRPr lang="en-US">
              <a:ea typeface="+mn-lt"/>
              <a:cs typeface="+mn-lt"/>
            </a:endParaRPr>
          </a:p>
          <a:p>
            <a:endParaRPr lang="en-US" sz="22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0063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D6C4EC-4D16-EBC6-A553-DD22AB7DA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375" y="556573"/>
            <a:ext cx="4818888" cy="1481328"/>
          </a:xfrm>
        </p:spPr>
        <p:txBody>
          <a:bodyPr anchor="b">
            <a:normAutofit fontScale="90000"/>
          </a:bodyPr>
          <a:lstStyle/>
          <a:p>
            <a:r>
              <a:rPr lang="en-US" sz="3500">
                <a:ea typeface="+mj-lt"/>
                <a:cs typeface="+mj-lt"/>
              </a:rPr>
              <a:t>Introducing Viral Alerts/Spikes for your markets</a:t>
            </a:r>
            <a:endParaRPr lang="en-US" sz="35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9FEFA-E9C2-5B91-E6D4-CF9C117C4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200">
                <a:ea typeface="+mn-lt"/>
                <a:cs typeface="+mn-lt"/>
              </a:rPr>
              <a:t>Pre-set thresholds automatically detect spikes</a:t>
            </a:r>
          </a:p>
          <a:p>
            <a:r>
              <a:rPr lang="en-US" sz="2200">
                <a:ea typeface="+mn-lt"/>
                <a:cs typeface="+mn-lt"/>
              </a:rPr>
              <a:t>Spikes from local markets are delivered to pre-created Teams channels.</a:t>
            </a:r>
          </a:p>
          <a:p>
            <a:r>
              <a:rPr lang="en-US" sz="2200">
                <a:ea typeface="+mn-lt"/>
                <a:cs typeface="+mn-lt"/>
              </a:rPr>
              <a:t>Stay informed with timely notifications</a:t>
            </a:r>
            <a:endParaRPr lang="en-US"/>
          </a:p>
          <a:p>
            <a:r>
              <a:rPr lang="en-US" sz="2200">
                <a:ea typeface="+mn-lt"/>
                <a:cs typeface="+mn-lt"/>
              </a:rPr>
              <a:t>Explore potential growing topics</a:t>
            </a:r>
          </a:p>
          <a:p>
            <a:r>
              <a:rPr lang="en-US" sz="2200">
                <a:ea typeface="+mn-lt"/>
                <a:cs typeface="+mn-lt"/>
              </a:rPr>
              <a:t>Monitor competitors’ content topics and formats</a:t>
            </a:r>
          </a:p>
          <a:p>
            <a:endParaRPr lang="en-US" sz="2200"/>
          </a:p>
        </p:txBody>
      </p:sp>
      <p:pic>
        <p:nvPicPr>
          <p:cNvPr id="6" name="Picture 5" descr="A black and grey text&#10;&#10;Description automatically generated">
            <a:extLst>
              <a:ext uri="{FF2B5EF4-FFF2-40B4-BE49-F238E27FC236}">
                <a16:creationId xmlns:a16="http://schemas.microsoft.com/office/drawing/2014/main" id="{AB588C22-0F70-E3EC-044E-855E4EAD1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78" y="6192677"/>
            <a:ext cx="2559394" cy="519713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1BD6CE2A-1E4E-4B2D-7625-F485E61D9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597" y="446317"/>
            <a:ext cx="5356053" cy="575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641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9FEFA-E9C2-5B91-E6D4-CF9C117C4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5672210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 err="1">
                <a:ea typeface="+mn-lt"/>
                <a:cs typeface="+mn-lt"/>
              </a:rPr>
              <a:t>CrowdTangle</a:t>
            </a:r>
            <a:r>
              <a:rPr lang="en-US" sz="2200" dirty="0">
                <a:ea typeface="+mn-lt"/>
                <a:cs typeface="+mn-lt"/>
              </a:rPr>
              <a:t> replacement but not in the traditional sense. No new app/platform.</a:t>
            </a:r>
          </a:p>
          <a:p>
            <a:r>
              <a:rPr lang="en-US" sz="2200" dirty="0" err="1">
                <a:ea typeface="+mn-lt"/>
                <a:cs typeface="+mn-lt"/>
              </a:rPr>
              <a:t>NewsWhip</a:t>
            </a:r>
            <a:r>
              <a:rPr lang="en-US" sz="2200" dirty="0">
                <a:ea typeface="+mn-lt"/>
                <a:cs typeface="+mn-lt"/>
              </a:rPr>
              <a:t> will monitor over-performing posts in specific markets and alert us through Teams notifications. </a:t>
            </a:r>
          </a:p>
          <a:p>
            <a:endParaRPr lang="en-US" sz="2200" dirty="0"/>
          </a:p>
        </p:txBody>
      </p:sp>
      <p:pic>
        <p:nvPicPr>
          <p:cNvPr id="5" name="Picture 4" descr="A black and grey text&#10;&#10;Description automatically generated">
            <a:extLst>
              <a:ext uri="{FF2B5EF4-FFF2-40B4-BE49-F238E27FC236}">
                <a16:creationId xmlns:a16="http://schemas.microsoft.com/office/drawing/2014/main" id="{7BBB1BEE-C79E-4638-9FDF-1C97B0174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91" y="1028141"/>
            <a:ext cx="4818889" cy="983539"/>
          </a:xfrm>
          <a:prstGeom prst="rect">
            <a:avLst/>
          </a:prstGeom>
        </p:spPr>
      </p:pic>
      <p:pic>
        <p:nvPicPr>
          <p:cNvPr id="1026" name="Picture 2" descr="使わないともったいない！Microsoft Teams とは？ | JBS 日本ビジネスシステムズ株式会社">
            <a:extLst>
              <a:ext uri="{FF2B5EF4-FFF2-40B4-BE49-F238E27FC236}">
                <a16:creationId xmlns:a16="http://schemas.microsoft.com/office/drawing/2014/main" id="{5E785973-FD90-E192-184E-07E69CC43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730" y="2660904"/>
            <a:ext cx="1682537" cy="168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122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hone&#10;&#10;Description automatically generated">
            <a:extLst>
              <a:ext uri="{FF2B5EF4-FFF2-40B4-BE49-F238E27FC236}">
                <a16:creationId xmlns:a16="http://schemas.microsoft.com/office/drawing/2014/main" id="{16A1E8F4-9FF8-0793-BF1A-9080C8B16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16" y="1101778"/>
            <a:ext cx="2287585" cy="5020322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B7747D2-BBCD-0E63-FF76-51FEDFA76E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01778"/>
            <a:ext cx="5865450" cy="50203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8BB189-1C48-2A92-C6C8-7F1CC66D345D}"/>
              </a:ext>
            </a:extLst>
          </p:cNvPr>
          <p:cNvSpPr txBox="1"/>
          <p:nvPr/>
        </p:nvSpPr>
        <p:spPr>
          <a:xfrm>
            <a:off x="395613" y="334687"/>
            <a:ext cx="2389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+mj-lt"/>
              </a:rPr>
              <a:t>NewsWhip</a:t>
            </a:r>
            <a:endParaRPr lang="en-US" dirty="0">
              <a:latin typeface="+mj-lt"/>
            </a:endParaRPr>
          </a:p>
          <a:p>
            <a:pPr algn="ctr"/>
            <a:r>
              <a:rPr lang="en-US" dirty="0">
                <a:latin typeface="+mj-lt"/>
              </a:rPr>
              <a:t>Dashboards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7F7C21-17A7-D099-0534-ED0D627454F6}"/>
              </a:ext>
            </a:extLst>
          </p:cNvPr>
          <p:cNvSpPr txBox="1"/>
          <p:nvPr/>
        </p:nvSpPr>
        <p:spPr>
          <a:xfrm>
            <a:off x="3245806" y="473187"/>
            <a:ext cx="2389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Teams Channels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57991D-5EE9-33DE-E216-6435E3E4C76F}"/>
              </a:ext>
            </a:extLst>
          </p:cNvPr>
          <p:cNvSpPr txBox="1"/>
          <p:nvPr/>
        </p:nvSpPr>
        <p:spPr>
          <a:xfrm>
            <a:off x="7833830" y="473187"/>
            <a:ext cx="2389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Alerts in  Teams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7C5552-6B78-2B87-9FF4-AD9E69395C08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2785403" y="657853"/>
            <a:ext cx="75089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920D658-7AD2-B01D-E098-351D62400626}"/>
              </a:ext>
            </a:extLst>
          </p:cNvPr>
          <p:cNvCxnSpPr>
            <a:cxnSpLocks/>
          </p:cNvCxnSpPr>
          <p:nvPr/>
        </p:nvCxnSpPr>
        <p:spPr>
          <a:xfrm>
            <a:off x="5337110" y="657853"/>
            <a:ext cx="289249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22515CF-FF42-0871-37D2-4249DA8A934D}"/>
              </a:ext>
            </a:extLst>
          </p:cNvPr>
          <p:cNvSpPr txBox="1"/>
          <p:nvPr/>
        </p:nvSpPr>
        <p:spPr>
          <a:xfrm>
            <a:off x="395613" y="6384813"/>
            <a:ext cx="116336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ea typeface="+mn-lt"/>
                <a:cs typeface="+mn-lt"/>
              </a:rPr>
              <a:t>NewsWhip</a:t>
            </a:r>
            <a:r>
              <a:rPr lang="en-US" dirty="0">
                <a:ea typeface="+mn-lt"/>
                <a:cs typeface="+mn-lt"/>
              </a:rPr>
              <a:t> dashboards are connected to Teams channels for each market where the alerts will be sent. </a:t>
            </a:r>
            <a:endParaRPr lang="en-US" sz="1800" dirty="0">
              <a:ea typeface="+mn-lt"/>
              <a:cs typeface="+mn-lt"/>
            </a:endParaRPr>
          </a:p>
        </p:txBody>
      </p:sp>
      <p:pic>
        <p:nvPicPr>
          <p:cNvPr id="18" name="Picture 17" descr="A screenshot of a phone&#10;&#10;Description automatically generated">
            <a:extLst>
              <a:ext uri="{FF2B5EF4-FFF2-40B4-BE49-F238E27FC236}">
                <a16:creationId xmlns:a16="http://schemas.microsoft.com/office/drawing/2014/main" id="{7A45D64D-5628-9826-FF0C-D9B7EABDD2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166" y="1101778"/>
            <a:ext cx="2047070" cy="391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99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ED35D5-B0FE-2F7E-C078-D2B356E62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3800" dirty="0">
                <a:ea typeface="+mj-lt"/>
                <a:cs typeface="+mj-lt"/>
              </a:rPr>
              <a:t>Alerts Filtration</a:t>
            </a:r>
            <a:endParaRPr lang="en-US" sz="3800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86FAE-1AF6-A62D-A200-FB1EA4CDE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200" dirty="0">
                <a:ea typeface="+mn-lt"/>
                <a:cs typeface="+mn-lt"/>
              </a:rPr>
              <a:t>Alerts for every post published will be too overwhelming. A filter must be implemented.</a:t>
            </a:r>
          </a:p>
          <a:p>
            <a:r>
              <a:rPr lang="en-US" sz="2200" dirty="0" err="1">
                <a:ea typeface="+mn-lt"/>
                <a:cs typeface="+mn-lt"/>
              </a:rPr>
              <a:t>NewsWhip’s</a:t>
            </a:r>
            <a:r>
              <a:rPr lang="en-US" sz="2200" dirty="0">
                <a:ea typeface="+mn-lt"/>
                <a:cs typeface="+mn-lt"/>
              </a:rPr>
              <a:t> custom metric, velocity, ranks posts based on how quickly they become engaging. Every Facebook Page’s content has a certain average velocity.</a:t>
            </a:r>
          </a:p>
          <a:p>
            <a:r>
              <a:rPr lang="en-US" sz="2200" dirty="0">
                <a:ea typeface="+mn-lt"/>
                <a:cs typeface="+mn-lt"/>
              </a:rPr>
              <a:t>Our alerts are set up to highlight posts that had a higher than average velocity within 3 hours of posting.  </a:t>
            </a:r>
          </a:p>
          <a:p>
            <a:endParaRPr lang="en-US" sz="2200" dirty="0"/>
          </a:p>
        </p:txBody>
      </p:sp>
      <p:pic>
        <p:nvPicPr>
          <p:cNvPr id="2050" name="Picture 2" descr="Selecting, Counting &amp; Filtering in SQL | by Margaret Awojide | The Startup  | Medium">
            <a:extLst>
              <a:ext uri="{FF2B5EF4-FFF2-40B4-BE49-F238E27FC236}">
                <a16:creationId xmlns:a16="http://schemas.microsoft.com/office/drawing/2014/main" id="{CD265261-D35F-E0BE-D1DB-2267D3E0B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660" y="1054423"/>
            <a:ext cx="5154353" cy="515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697103-DB8D-2953-7A07-33C8176EAA3F}"/>
              </a:ext>
            </a:extLst>
          </p:cNvPr>
          <p:cNvSpPr txBox="1"/>
          <p:nvPr/>
        </p:nvSpPr>
        <p:spPr>
          <a:xfrm>
            <a:off x="6538321" y="2003536"/>
            <a:ext cx="2389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All posts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2C101C-22F3-4504-1F6E-793DDC2FCB2B}"/>
              </a:ext>
            </a:extLst>
          </p:cNvPr>
          <p:cNvSpPr txBox="1"/>
          <p:nvPr/>
        </p:nvSpPr>
        <p:spPr>
          <a:xfrm>
            <a:off x="6645036" y="4977381"/>
            <a:ext cx="1878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Over-performing post alerts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616B55-4274-4916-CAD5-C28E2C155321}"/>
              </a:ext>
            </a:extLst>
          </p:cNvPr>
          <p:cNvSpPr txBox="1"/>
          <p:nvPr/>
        </p:nvSpPr>
        <p:spPr>
          <a:xfrm>
            <a:off x="6538321" y="3743094"/>
            <a:ext cx="2389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+mj-lt"/>
              </a:rPr>
              <a:t>NewsWhip’s</a:t>
            </a:r>
            <a:r>
              <a:rPr lang="en-US" dirty="0">
                <a:latin typeface="+mj-lt"/>
              </a:rPr>
              <a:t> velocity threshold (the filter)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FD437A3-9762-E703-8366-5C3F544EC3AC}"/>
              </a:ext>
            </a:extLst>
          </p:cNvPr>
          <p:cNvCxnSpPr/>
          <p:nvPr/>
        </p:nvCxnSpPr>
        <p:spPr>
          <a:xfrm>
            <a:off x="7537907" y="2206852"/>
            <a:ext cx="98542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384944D-0D61-5990-D3F6-15B3924ACE01}"/>
              </a:ext>
            </a:extLst>
          </p:cNvPr>
          <p:cNvCxnSpPr>
            <a:cxnSpLocks/>
          </p:cNvCxnSpPr>
          <p:nvPr/>
        </p:nvCxnSpPr>
        <p:spPr>
          <a:xfrm>
            <a:off x="8353887" y="5300547"/>
            <a:ext cx="138716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3085BE0-16FC-290E-FC4B-994B7F3A355A}"/>
              </a:ext>
            </a:extLst>
          </p:cNvPr>
          <p:cNvCxnSpPr/>
          <p:nvPr/>
        </p:nvCxnSpPr>
        <p:spPr>
          <a:xfrm>
            <a:off x="8666136" y="4050275"/>
            <a:ext cx="98542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92133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4F5C20FF66E144808B208B40C957AD" ma:contentTypeVersion="4" ma:contentTypeDescription="Create a new document." ma:contentTypeScope="" ma:versionID="9dbaedf3d162410f0cb03c68d21314d8">
  <xsd:schema xmlns:xsd="http://www.w3.org/2001/XMLSchema" xmlns:xs="http://www.w3.org/2001/XMLSchema" xmlns:p="http://schemas.microsoft.com/office/2006/metadata/properties" xmlns:ns2="5f2650cc-2994-49c1-8e0a-07118cef1371" targetNamespace="http://schemas.microsoft.com/office/2006/metadata/properties" ma:root="true" ma:fieldsID="651f701cc8e5fcba1ecca55f0ad87602" ns2:_="">
    <xsd:import namespace="5f2650cc-2994-49c1-8e0a-07118cef13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2650cc-2994-49c1-8e0a-07118cef13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4D079EC-2762-4952-A45A-E63207C0694C}"/>
</file>

<file path=customXml/itemProps2.xml><?xml version="1.0" encoding="utf-8"?>
<ds:datastoreItem xmlns:ds="http://schemas.openxmlformats.org/officeDocument/2006/customXml" ds:itemID="{31752C34-40A1-46BA-A65E-5C135CE7FE39}"/>
</file>

<file path=customXml/itemProps3.xml><?xml version="1.0" encoding="utf-8"?>
<ds:datastoreItem xmlns:ds="http://schemas.openxmlformats.org/officeDocument/2006/customXml" ds:itemID="{6109EF98-B1F4-43B8-B499-2CD13CDE3A50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554</Words>
  <Application>Microsoft Office PowerPoint</Application>
  <PresentationFormat>Widescreen</PresentationFormat>
  <Paragraphs>62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office theme</vt:lpstr>
      <vt:lpstr>Life After CrowdTangle: Using Alerts to Monitor Trends</vt:lpstr>
      <vt:lpstr>CrowdTangle is going away </vt:lpstr>
      <vt:lpstr>Market Trends on CrowdTangle</vt:lpstr>
      <vt:lpstr>Understanding Market Trends </vt:lpstr>
      <vt:lpstr>Scrolling isn’t enough to understand trends</vt:lpstr>
      <vt:lpstr>Introducing Viral Alerts/Spikes for your markets</vt:lpstr>
      <vt:lpstr>PowerPoint Presentation</vt:lpstr>
      <vt:lpstr>PowerPoint Presentation</vt:lpstr>
      <vt:lpstr>Alerts Filtration</vt:lpstr>
      <vt:lpstr>PowerPoint Presentation</vt:lpstr>
      <vt:lpstr>Emplifi: an archive of all published content on social media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Sandra Abdulhakova</cp:lastModifiedBy>
  <cp:revision>2</cp:revision>
  <dcterms:created xsi:type="dcterms:W3CDTF">2024-08-13T09:15:29Z</dcterms:created>
  <dcterms:modified xsi:type="dcterms:W3CDTF">2024-08-14T11:30:05Z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cba20b7-fd69-45ef-ad27-14f35432bbed_Enabled">
    <vt:lpwstr>true</vt:lpwstr>
  </property>
  <property fmtid="{D5CDD505-2E9C-101B-9397-08002B2CF9AE}" pid="3" name="MSIP_Label_ecba20b7-fd69-45ef-ad27-14f35432bbed_SetDate">
    <vt:lpwstr>2024-08-13T09:15:36Z</vt:lpwstr>
  </property>
  <property fmtid="{D5CDD505-2E9C-101B-9397-08002B2CF9AE}" pid="4" name="MSIP_Label_ecba20b7-fd69-45ef-ad27-14f35432bbed_Method">
    <vt:lpwstr>Standard</vt:lpwstr>
  </property>
  <property fmtid="{D5CDD505-2E9C-101B-9397-08002B2CF9AE}" pid="5" name="MSIP_Label_ecba20b7-fd69-45ef-ad27-14f35432bbed_Name">
    <vt:lpwstr>Internal</vt:lpwstr>
  </property>
  <property fmtid="{D5CDD505-2E9C-101B-9397-08002B2CF9AE}" pid="6" name="MSIP_Label_ecba20b7-fd69-45ef-ad27-14f35432bbed_SiteId">
    <vt:lpwstr>c668df98-8b26-46ca-a8dd-3362c691f780</vt:lpwstr>
  </property>
  <property fmtid="{D5CDD505-2E9C-101B-9397-08002B2CF9AE}" pid="7" name="MSIP_Label_ecba20b7-fd69-45ef-ad27-14f35432bbed_ActionId">
    <vt:lpwstr>dd9816b8-5068-43a8-9cf8-8663ca013df7</vt:lpwstr>
  </property>
  <property fmtid="{D5CDD505-2E9C-101B-9397-08002B2CF9AE}" pid="8" name="MSIP_Label_ecba20b7-fd69-45ef-ad27-14f35432bbed_ContentBits">
    <vt:lpwstr>0</vt:lpwstr>
  </property>
  <property fmtid="{D5CDD505-2E9C-101B-9397-08002B2CF9AE}" pid="9" name="ContentTypeId">
    <vt:lpwstr>0x0101007D4F5C20FF66E144808B208B40C957AD</vt:lpwstr>
  </property>
</Properties>
</file>