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8" r:id="rId4"/>
  </p:sldMasterIdLst>
  <p:notesMasterIdLst>
    <p:notesMasterId r:id="rId30"/>
  </p:notesMasterIdLst>
  <p:handoutMasterIdLst>
    <p:handoutMasterId r:id="rId31"/>
  </p:handoutMasterIdLst>
  <p:sldIdLst>
    <p:sldId id="294" r:id="rId5"/>
    <p:sldId id="346" r:id="rId6"/>
    <p:sldId id="295" r:id="rId7"/>
    <p:sldId id="343" r:id="rId8"/>
    <p:sldId id="296" r:id="rId9"/>
    <p:sldId id="297" r:id="rId10"/>
    <p:sldId id="298" r:id="rId11"/>
    <p:sldId id="312" r:id="rId12"/>
    <p:sldId id="350" r:id="rId13"/>
    <p:sldId id="351" r:id="rId14"/>
    <p:sldId id="302" r:id="rId15"/>
    <p:sldId id="336" r:id="rId16"/>
    <p:sldId id="352" r:id="rId17"/>
    <p:sldId id="325" r:id="rId18"/>
    <p:sldId id="320" r:id="rId19"/>
    <p:sldId id="341" r:id="rId20"/>
    <p:sldId id="311" r:id="rId21"/>
    <p:sldId id="335" r:id="rId22"/>
    <p:sldId id="327" r:id="rId23"/>
    <p:sldId id="328" r:id="rId24"/>
    <p:sldId id="301" r:id="rId25"/>
    <p:sldId id="342" r:id="rId26"/>
    <p:sldId id="330" r:id="rId27"/>
    <p:sldId id="310" r:id="rId28"/>
    <p:sldId id="331" r:id="rId29"/>
  </p:sldIdLst>
  <p:sldSz cx="9144000" cy="5143500" type="screen16x9"/>
  <p:notesSz cx="6858000" cy="9144000"/>
  <p:embeddedFontLst>
    <p:embeddedFont>
      <p:font typeface="Dosis" pitchFamily="2" charset="0"/>
      <p:regular r:id="rId32"/>
      <p:bold r:id="rId33"/>
    </p:embeddedFont>
    <p:embeddedFont>
      <p:font typeface="Roboto bold" panose="02000000000000000000" pitchFamily="2" charset="0"/>
      <p:bold r:id="rId34"/>
    </p:embeddedFont>
    <p:embeddedFont>
      <p:font typeface="Skolar Sans PE" panose="00000500000000000000" charset="0"/>
      <p:regular r:id="rId35"/>
      <p:bold r:id="rId36"/>
      <p:italic r:id="rId37"/>
      <p:boldItalic r:id="rId38"/>
    </p:embeddedFont>
    <p:embeddedFont>
      <p:font typeface="Source Sans Pro" panose="020B0503030403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D97"/>
    <a:srgbClr val="186C97"/>
    <a:srgbClr val="EA6903"/>
    <a:srgbClr val="BDDAE8"/>
    <a:srgbClr val="D12430"/>
    <a:srgbClr val="616871"/>
    <a:srgbClr val="5B6770"/>
    <a:srgbClr val="A2AAAD"/>
    <a:srgbClr val="8C4799"/>
    <a:srgbClr val="A4D6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47797C-DF82-DE20-60ED-1E686E669854}" v="254" dt="2025-01-13T16:04:42.856"/>
    <p1510:client id="{4CF17670-4692-8560-F271-7EE4BB58B580}" v="656" dt="2025-01-14T20:40:15.472"/>
    <p1510:client id="{4E28BD83-4E5C-18E1-FD1E-34F9E96E177D}" v="5" dt="2025-01-15T13:12:38.711"/>
    <p1510:client id="{54DE414A-9966-10C9-B8C5-7F6EEBC7774E}" v="69" dt="2025-01-14T09:38:30.439"/>
    <p1510:client id="{6314A169-EE1A-B7B3-F24C-B87BFCE296A3}" v="14" dt="2025-01-14T10:42:08.609"/>
    <p1510:client id="{73A47282-F886-5A4E-6F83-F4E08908381C}" v="15" dt="2025-01-13T21:20:30.754"/>
    <p1510:client id="{85FAF4F7-EC3A-F82B-7E2F-3B77C04ABA1F}" v="64" dt="2025-01-14T09:48:18.314"/>
    <p1510:client id="{8B7A696C-374D-90AC-27D4-8B19B967818C}" v="38" dt="2025-01-15T12:25:56.132"/>
    <p1510:client id="{BAB63BDF-33FC-5F36-4789-B46D4347DED9}" v="129" dt="2025-01-13T21:03:40.306"/>
    <p1510:client id="{D106C53D-8677-1634-8315-FB67B5CFB671}" v="1264" dt="2025-01-15T11:11:21.544"/>
  </p1510:revLst>
</p1510:revInfo>
</file>

<file path=ppt/tableStyles.xml><?xml version="1.0" encoding="utf-8"?>
<a:tblStyleLst xmlns:a="http://schemas.openxmlformats.org/drawingml/2006/main" def="{99781180-1477-47F5-8054-C2CF82770FA4}">
  <a:tblStyle styleId="{99781180-1477-47F5-8054-C2CF82770FA4}"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1E05FD-F515-4825-9785-E0023F7F6749}" type="datetimeFigureOut">
              <a:rPr lang="en-US" smtClean="0"/>
              <a:t>1/27/2025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EA8AC7-56EF-4B15-8156-191FE294A75B}" type="slidenum">
              <a:rPr lang="en-US" smtClean="0"/>
              <a:t>‹#›</a:t>
            </a:fld>
            <a:endParaRPr lang="en-US"/>
          </a:p>
        </p:txBody>
      </p:sp>
    </p:spTree>
    <p:extLst>
      <p:ext uri="{BB962C8B-B14F-4D97-AF65-F5344CB8AC3E}">
        <p14:creationId xmlns:p14="http://schemas.microsoft.com/office/powerpoint/2010/main" val="3008129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7611937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uxdesigninstitute.com/blog/user-research-in-ux-desig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screeb.app/blog/user-research-benefit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ngroup.com/people/don-norma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computerhistory.org/revolution/input-output/14/350" TargetMode="External"/><Relationship Id="rId3" Type="http://schemas.openxmlformats.org/officeDocument/2006/relationships/hyperlink" Target="https://www.nngroup.com/articles/100-years-ux" TargetMode="External"/><Relationship Id="rId7" Type="http://schemas.openxmlformats.org/officeDocument/2006/relationships/hyperlink" Target="https://uxmag.com/articles/pilot-error-chapanis-and-the-shape-of-things-to-com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dadofad.com/blog/inspiring-ui-ux-designs" TargetMode="External"/><Relationship Id="rId5" Type="http://schemas.openxmlformats.org/officeDocument/2006/relationships/hyperlink" Target="https://scottjancy.com/the-industrial-revolution-revisited-the-transformation-of-work/" TargetMode="External"/><Relationship Id="rId4" Type="http://schemas.openxmlformats.org/officeDocument/2006/relationships/hyperlink" Target="https://www.uxdesigninstitute.com/blog/history-of-ux/?utm_source=chatgpt.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Tree>
    <p:extLst>
      <p:ext uri="{BB962C8B-B14F-4D97-AF65-F5344CB8AC3E}">
        <p14:creationId xmlns:p14="http://schemas.microsoft.com/office/powerpoint/2010/main" val="2673523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b="1"/>
              <a:t>Usability or concept testing</a:t>
            </a:r>
            <a:endParaRPr lang="en-US" b="1">
              <a:cs typeface="Arial"/>
            </a:endParaRPr>
          </a:p>
          <a:p>
            <a:pPr marL="171450" indent="-171450">
              <a:buFont typeface="Calibri"/>
              <a:buChar char="-"/>
            </a:pPr>
            <a:r>
              <a:rPr lang="en-US"/>
              <a:t>This typically happens when we have the first concepts of new features.</a:t>
            </a:r>
            <a:endParaRPr lang="en-US">
              <a:cs typeface="Arial"/>
            </a:endParaRPr>
          </a:p>
          <a:p>
            <a:pPr marL="171450" indent="-171450">
              <a:buFont typeface="Calibri"/>
              <a:buChar char="-"/>
            </a:pPr>
            <a:r>
              <a:rPr lang="en-US"/>
              <a:t>We show you the prototype and ask you to go through the prototype and give us the feedback.</a:t>
            </a:r>
            <a:endParaRPr lang="en-US">
              <a:cs typeface="Arial"/>
            </a:endParaRPr>
          </a:p>
          <a:p>
            <a:pPr marL="171450" indent="-171450">
              <a:buFont typeface="Calibri"/>
              <a:buChar char="-"/>
            </a:pPr>
            <a:r>
              <a:rPr lang="en-US"/>
              <a:t>Thanks to that we can see if we are on the right track or if we need to provide a different solution.</a:t>
            </a:r>
            <a:endParaRPr lang="en-US">
              <a:cs typeface="Arial"/>
            </a:endParaRPr>
          </a:p>
          <a:p>
            <a:pPr marL="171450" indent="-171450">
              <a:buFont typeface="Calibri"/>
              <a:buChar char="-"/>
            </a:pPr>
            <a:r>
              <a:rPr lang="en-US"/>
              <a:t>This is also an opportunity for you to try the upcoming feature and influence its design.</a:t>
            </a:r>
            <a:endParaRPr lang="en-US">
              <a:cs typeface="Arial"/>
            </a:endParaRPr>
          </a:p>
        </p:txBody>
      </p:sp>
    </p:spTree>
    <p:extLst>
      <p:ext uri="{BB962C8B-B14F-4D97-AF65-F5344CB8AC3E}">
        <p14:creationId xmlns:p14="http://schemas.microsoft.com/office/powerpoint/2010/main" val="2951475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a:t>I’d like to mention a few points you can expect for all meetings that we invite you:</a:t>
            </a:r>
            <a:endParaRPr lang="en-US">
              <a:cs typeface="Arial"/>
            </a:endParaRPr>
          </a:p>
          <a:p>
            <a:pPr marL="171450" indent="-171450">
              <a:buFont typeface="Calibri"/>
              <a:buChar char="-"/>
            </a:pPr>
            <a:r>
              <a:rPr lang="en-US"/>
              <a:t>There’s no preparation needed before our chat. We’ve already prepared the topics. </a:t>
            </a:r>
            <a:r>
              <a:rPr lang="en-US" b="1"/>
              <a:t>All we need is your time</a:t>
            </a:r>
            <a:r>
              <a:rPr lang="en-US"/>
              <a:t>, which will be between 15 minutes to 1 hour at most.</a:t>
            </a:r>
            <a:endParaRPr lang="en-US">
              <a:cs typeface="Arial"/>
            </a:endParaRPr>
          </a:p>
          <a:p>
            <a:pPr marL="171450" indent="-171450">
              <a:buFont typeface="Calibri"/>
              <a:buChar char="-"/>
            </a:pPr>
            <a:r>
              <a:rPr lang="en-US"/>
              <a:t>During the meeting, you’ll share </a:t>
            </a:r>
            <a:r>
              <a:rPr lang="en-US" b="1"/>
              <a:t>your experience</a:t>
            </a:r>
            <a:r>
              <a:rPr lang="en-US"/>
              <a:t> from your daily work or provide your feedback.</a:t>
            </a:r>
            <a:endParaRPr lang="en-US">
              <a:cs typeface="Arial"/>
            </a:endParaRPr>
          </a:p>
          <a:p>
            <a:pPr marL="171450" indent="-171450">
              <a:buFont typeface="Calibri"/>
              <a:buChar char="-"/>
            </a:pPr>
            <a:r>
              <a:rPr lang="en-US"/>
              <a:t>It’s important to note that we’re not testing your skills; we just really appreciate </a:t>
            </a:r>
            <a:r>
              <a:rPr lang="en-US" b="1"/>
              <a:t>your honest feedback</a:t>
            </a:r>
            <a:r>
              <a:rPr lang="en-US"/>
              <a:t>. We don’t take it personally, you can be open.</a:t>
            </a:r>
            <a:endParaRPr lang="en-US">
              <a:cs typeface="Arial"/>
            </a:endParaRPr>
          </a:p>
          <a:p>
            <a:pPr marL="171450" indent="-171450">
              <a:buFont typeface="Calibri"/>
              <a:buChar char="-"/>
            </a:pPr>
            <a:r>
              <a:rPr lang="en-US"/>
              <a:t>Lastly, I want to mention that the findings from the sessions are </a:t>
            </a:r>
            <a:r>
              <a:rPr lang="en-US" b="1"/>
              <a:t>anonymized</a:t>
            </a:r>
            <a:r>
              <a:rPr lang="en-US"/>
              <a:t>. We won’t share your name with anyone out of our team.</a:t>
            </a:r>
            <a:endParaRPr lang="en-US">
              <a:cs typeface="Arial"/>
            </a:endParaRPr>
          </a:p>
          <a:p>
            <a:pPr marL="171450" indent="-171450">
              <a:buFont typeface="Calibri"/>
              <a:buChar char="-"/>
            </a:pPr>
            <a:endParaRPr lang="en-US">
              <a:cs typeface="Arial"/>
            </a:endParaRPr>
          </a:p>
          <a:p>
            <a:pPr marL="171450" indent="-171450">
              <a:buFont typeface="Calibri"/>
              <a:buChar char="-"/>
            </a:pPr>
            <a:endParaRPr lang="en-US">
              <a:cs typeface="Arial"/>
            </a:endParaRPr>
          </a:p>
          <a:p>
            <a:endParaRPr lang="en-US">
              <a:cs typeface="Arial"/>
            </a:endParaRPr>
          </a:p>
        </p:txBody>
      </p:sp>
    </p:spTree>
    <p:extLst>
      <p:ext uri="{BB962C8B-B14F-4D97-AF65-F5344CB8AC3E}">
        <p14:creationId xmlns:p14="http://schemas.microsoft.com/office/powerpoint/2010/main" val="2052609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a:cs typeface="Arial"/>
              </a:rPr>
              <a:t>We also use quantitative techniques. Such us analytics when we can see </a:t>
            </a:r>
            <a:r>
              <a:rPr lang="en-US" err="1">
                <a:cs typeface="Arial"/>
              </a:rPr>
              <a:t>eg.</a:t>
            </a:r>
            <a:r>
              <a:rPr lang="en-US">
                <a:cs typeface="Arial"/>
              </a:rPr>
              <a:t> which feature is used most often.</a:t>
            </a:r>
            <a:br>
              <a:rPr lang="en-US">
                <a:cs typeface="+mn-lt"/>
              </a:rPr>
            </a:br>
            <a:r>
              <a:rPr lang="en-US">
                <a:cs typeface="Arial"/>
              </a:rPr>
              <a:t>Again, we do not track any personal data.</a:t>
            </a:r>
            <a:endParaRPr lang="en-US"/>
          </a:p>
          <a:p>
            <a:endParaRPr lang="en-US">
              <a:cs typeface="Arial"/>
            </a:endParaRPr>
          </a:p>
          <a:p>
            <a:r>
              <a:rPr lang="en-US">
                <a:cs typeface="Arial"/>
              </a:rPr>
              <a:t>Also, we are going to send the surveys with questions.</a:t>
            </a:r>
          </a:p>
          <a:p>
            <a:endParaRPr lang="en-US" b="1">
              <a:cs typeface="Arial"/>
            </a:endParaRPr>
          </a:p>
          <a:p>
            <a:endParaRPr lang="en-US" b="1">
              <a:cs typeface="Arial"/>
            </a:endParaRPr>
          </a:p>
          <a:p>
            <a:r>
              <a:rPr lang="en-US" b="1">
                <a:cs typeface="Arial"/>
              </a:rPr>
              <a:t>___</a:t>
            </a:r>
          </a:p>
          <a:p>
            <a:r>
              <a:rPr lang="en-US" b="1"/>
              <a:t>The beauty of research lies in its flexibility. </a:t>
            </a:r>
            <a:r>
              <a:rPr lang="en-US"/>
              <a:t>Depending on what information we need and how much time we have, we choose the most appropriate method.</a:t>
            </a:r>
            <a:br>
              <a:rPr lang="en-US">
                <a:cs typeface="+mn-lt"/>
              </a:rPr>
            </a:br>
            <a:endParaRPr lang="en-US">
              <a:cs typeface="Arial"/>
            </a:endParaRPr>
          </a:p>
          <a:p>
            <a:r>
              <a:rPr lang="en-US" b="1"/>
              <a:t>Qualitative Methods</a:t>
            </a:r>
            <a:endParaRPr lang="en-US"/>
          </a:p>
          <a:p>
            <a:r>
              <a:rPr lang="en-US"/>
              <a:t>The most common qualitative methods we use are:</a:t>
            </a:r>
            <a:endParaRPr lang="en-US">
              <a:cs typeface="Arial"/>
            </a:endParaRPr>
          </a:p>
          <a:p>
            <a:pPr marL="171450" indent="-171450">
              <a:buFont typeface="Arial"/>
              <a:buChar char="•"/>
            </a:pPr>
            <a:r>
              <a:rPr lang="en-US"/>
              <a:t>Interviews</a:t>
            </a:r>
            <a:endParaRPr lang="en-US">
              <a:cs typeface="Arial"/>
            </a:endParaRPr>
          </a:p>
          <a:p>
            <a:pPr marL="171450" indent="-171450">
              <a:buFont typeface="Arial"/>
              <a:buChar char="•"/>
            </a:pPr>
            <a:r>
              <a:rPr lang="en-US"/>
              <a:t>Usability testing</a:t>
            </a:r>
            <a:endParaRPr lang="en-US">
              <a:cs typeface="Arial"/>
            </a:endParaRPr>
          </a:p>
          <a:p>
            <a:r>
              <a:rPr lang="en-US"/>
              <a:t>We also plan to send surveys with open-ended questions.</a:t>
            </a:r>
            <a:endParaRPr lang="en-US">
              <a:cs typeface="Arial"/>
            </a:endParaRPr>
          </a:p>
          <a:p>
            <a:r>
              <a:rPr lang="en-US"/>
              <a:t>In qualitative research, we aim to understand </a:t>
            </a:r>
            <a:r>
              <a:rPr lang="en-US" b="1" i="1"/>
              <a:t>why</a:t>
            </a:r>
            <a:r>
              <a:rPr lang="en-US" b="1"/>
              <a:t> </a:t>
            </a:r>
            <a:r>
              <a:rPr lang="en-US"/>
              <a:t>users behave in certain ways.</a:t>
            </a:r>
            <a:endParaRPr lang="en-US">
              <a:cs typeface="Arial"/>
            </a:endParaRPr>
          </a:p>
          <a:p>
            <a:r>
              <a:rPr lang="en-US"/>
              <a:t>For example, we try to understand </a:t>
            </a:r>
            <a:r>
              <a:rPr lang="en-US" b="1"/>
              <a:t>how</a:t>
            </a:r>
            <a:r>
              <a:rPr lang="en-US"/>
              <a:t> you use specific features and </a:t>
            </a:r>
            <a:r>
              <a:rPr lang="en-US" b="1"/>
              <a:t>why </a:t>
            </a:r>
            <a:r>
              <a:rPr lang="en-US"/>
              <a:t>you prefer to work in a particular way.</a:t>
            </a:r>
            <a:endParaRPr lang="en-US">
              <a:cs typeface="Arial"/>
            </a:endParaRPr>
          </a:p>
          <a:p>
            <a:endParaRPr lang="en-US" b="1"/>
          </a:p>
          <a:p>
            <a:r>
              <a:rPr lang="en-US" b="1"/>
              <a:t>Quantitative Methods</a:t>
            </a:r>
            <a:endParaRPr lang="en-US">
              <a:cs typeface="Arial"/>
            </a:endParaRPr>
          </a:p>
          <a:p>
            <a:r>
              <a:rPr lang="en-US"/>
              <a:t>In quantitative research, we use:</a:t>
            </a:r>
            <a:endParaRPr lang="en-US">
              <a:cs typeface="Arial"/>
            </a:endParaRPr>
          </a:p>
          <a:p>
            <a:pPr marL="171450" indent="-171450">
              <a:buFont typeface="Arial"/>
              <a:buChar char="•"/>
            </a:pPr>
            <a:r>
              <a:rPr lang="en-US"/>
              <a:t>Statistics from our Pangea database</a:t>
            </a:r>
            <a:endParaRPr lang="en-US">
              <a:cs typeface="Arial"/>
            </a:endParaRPr>
          </a:p>
          <a:p>
            <a:pPr marL="171450" indent="-171450">
              <a:buFont typeface="Arial"/>
              <a:buChar char="•"/>
            </a:pPr>
            <a:r>
              <a:rPr lang="en-US"/>
              <a:t>Monitoring data from Google Analytics and Hotjar</a:t>
            </a:r>
            <a:endParaRPr lang="en-US">
              <a:cs typeface="Arial"/>
            </a:endParaRPr>
          </a:p>
          <a:p>
            <a:pPr marL="171450" indent="-171450">
              <a:buFont typeface="Arial"/>
              <a:buChar char="•"/>
            </a:pPr>
            <a:r>
              <a:rPr lang="en-US"/>
              <a:t>Surveys</a:t>
            </a:r>
            <a:endParaRPr lang="en-US">
              <a:cs typeface="Arial"/>
            </a:endParaRPr>
          </a:p>
          <a:p>
            <a:r>
              <a:rPr lang="en-US"/>
              <a:t>With quantitative methods, we focus </a:t>
            </a:r>
            <a:r>
              <a:rPr lang="en-US" b="1"/>
              <a:t>on numbers and specific data</a:t>
            </a:r>
            <a:r>
              <a:rPr lang="en-US"/>
              <a:t>, such as </a:t>
            </a:r>
            <a:r>
              <a:rPr lang="en-US" b="1"/>
              <a:t>how often</a:t>
            </a:r>
            <a:r>
              <a:rPr lang="en-US"/>
              <a:t> specific features are used or in </a:t>
            </a:r>
            <a:r>
              <a:rPr lang="en-US" b="1"/>
              <a:t>which </a:t>
            </a:r>
            <a:r>
              <a:rPr lang="en-US"/>
              <a:t>countries, </a:t>
            </a:r>
            <a:r>
              <a:rPr lang="en-US" b="1"/>
              <a:t>which </a:t>
            </a:r>
            <a:r>
              <a:rPr lang="en-US"/>
              <a:t>buttons are used the most..</a:t>
            </a:r>
            <a:endParaRPr lang="en-US">
              <a:cs typeface="Arial"/>
            </a:endParaRPr>
          </a:p>
          <a:p>
            <a:r>
              <a:rPr lang="en-US"/>
              <a:t>It’s important to note that in third-party tools, we do not track who is using our application or which content is created. All data is </a:t>
            </a:r>
            <a:r>
              <a:rPr lang="en-US" b="1"/>
              <a:t>anonymized </a:t>
            </a:r>
            <a:r>
              <a:rPr lang="en-US"/>
              <a:t>and </a:t>
            </a:r>
            <a:r>
              <a:rPr lang="en-US" b="1"/>
              <a:t>secured</a:t>
            </a:r>
            <a:r>
              <a:rPr lang="en-US"/>
              <a:t>.</a:t>
            </a:r>
            <a:endParaRPr lang="en-US">
              <a:cs typeface="Arial"/>
            </a:endParaRPr>
          </a:p>
          <a:p>
            <a:endParaRPr lang="en-US">
              <a:cs typeface="Arial"/>
            </a:endParaRPr>
          </a:p>
          <a:p>
            <a:r>
              <a:rPr lang="en-US"/>
              <a:t> </a:t>
            </a:r>
            <a:br>
              <a:rPr lang="en-US" b="1">
                <a:cs typeface="+mn-lt"/>
              </a:rPr>
            </a:br>
            <a:br>
              <a:rPr lang="en-US" b="1">
                <a:cs typeface="+mn-lt"/>
              </a:rPr>
            </a:br>
            <a:r>
              <a:rPr lang="en-US" b="1">
                <a:cs typeface="Arial"/>
              </a:rPr>
              <a:t>Resources:</a:t>
            </a:r>
            <a:br>
              <a:rPr lang="en-US" b="1">
                <a:cs typeface="+mn-lt"/>
              </a:rPr>
            </a:br>
            <a:r>
              <a:rPr lang="en-US"/>
              <a:t>https://screeb.app/blog/user-research-benefits</a:t>
            </a:r>
            <a:endParaRPr lang="en-US" b="1">
              <a:cs typeface="Arial"/>
            </a:endParaRPr>
          </a:p>
          <a:p>
            <a:pPr lvl="0">
              <a:spcBef>
                <a:spcPts val="0"/>
              </a:spcBef>
              <a:buNone/>
            </a:pPr>
            <a:endParaRPr>
              <a:cs typeface="Arial"/>
            </a:endParaRPr>
          </a:p>
        </p:txBody>
      </p:sp>
    </p:spTree>
    <p:extLst>
      <p:ext uri="{BB962C8B-B14F-4D97-AF65-F5344CB8AC3E}">
        <p14:creationId xmlns:p14="http://schemas.microsoft.com/office/powerpoint/2010/main" val="4232055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a:t>Additionally, we are discussing the option of sending out surveys with questions.</a:t>
            </a:r>
            <a:endParaRPr lang="en-US">
              <a:cs typeface="Arial"/>
            </a:endParaRPr>
          </a:p>
          <a:p>
            <a:r>
              <a:rPr lang="en-US"/>
              <a:t>These will provide us with quantitative information, and there will also be space for you to share your feedback.</a:t>
            </a:r>
            <a:endParaRPr lang="en-US">
              <a:cs typeface="Arial"/>
            </a:endParaRPr>
          </a:p>
          <a:p>
            <a:endParaRPr lang="en-US">
              <a:cs typeface="Arial"/>
            </a:endParaRPr>
          </a:p>
          <a:p>
            <a:r>
              <a:rPr lang="en-US" b="1">
                <a:cs typeface="Arial"/>
              </a:rPr>
              <a:t>___</a:t>
            </a:r>
            <a:br>
              <a:rPr lang="en-US" b="1">
                <a:cs typeface="+mn-lt"/>
              </a:rPr>
            </a:br>
            <a:br>
              <a:rPr lang="en-US" b="1">
                <a:cs typeface="+mn-lt"/>
              </a:rPr>
            </a:br>
            <a:r>
              <a:rPr lang="en-US" b="1">
                <a:cs typeface="Arial"/>
              </a:rPr>
              <a:t>Resources:</a:t>
            </a:r>
            <a:br>
              <a:rPr lang="en-US" b="1">
                <a:cs typeface="+mn-lt"/>
              </a:rPr>
            </a:br>
            <a:r>
              <a:rPr lang="en-US"/>
              <a:t>https://screeb.app/blog/user-research-benefits</a:t>
            </a:r>
            <a:endParaRPr lang="en-US" b="1">
              <a:cs typeface="Arial"/>
            </a:endParaRPr>
          </a:p>
          <a:p>
            <a:pPr lvl="0">
              <a:spcBef>
                <a:spcPts val="0"/>
              </a:spcBef>
              <a:buNone/>
            </a:pPr>
            <a:endParaRPr>
              <a:cs typeface="Arial"/>
            </a:endParaRPr>
          </a:p>
        </p:txBody>
      </p:sp>
    </p:spTree>
    <p:extLst>
      <p:ext uri="{BB962C8B-B14F-4D97-AF65-F5344CB8AC3E}">
        <p14:creationId xmlns:p14="http://schemas.microsoft.com/office/powerpoint/2010/main" val="2015652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a:t>Let’s take a look how UX research helped us when we developed Content Approval feature.</a:t>
            </a:r>
            <a:endParaRPr lang="en-US">
              <a:cs typeface="Arial"/>
            </a:endParaRPr>
          </a:p>
        </p:txBody>
      </p:sp>
    </p:spTree>
    <p:extLst>
      <p:ext uri="{BB962C8B-B14F-4D97-AF65-F5344CB8AC3E}">
        <p14:creationId xmlns:p14="http://schemas.microsoft.com/office/powerpoint/2010/main" val="1476034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
              <a:t>Describe the image: At the bottom, you see Pangea activities, while at the top, above the timeline, you can see </a:t>
            </a:r>
            <a:r>
              <a:rPr lang="en" b="1"/>
              <a:t>continuous communication</a:t>
            </a:r>
            <a:r>
              <a:rPr lang="en"/>
              <a:t> with our pilot users.</a:t>
            </a:r>
            <a:endParaRPr lang="en-US"/>
          </a:p>
          <a:p>
            <a:endParaRPr lang="en-US"/>
          </a:p>
          <a:p>
            <a:r>
              <a:rPr lang="en-US"/>
              <a:t>In a nutshell: Requirement: to develop a feature in Pangea </a:t>
            </a:r>
            <a:r>
              <a:rPr lang="en-US" b="1"/>
              <a:t>that would allow our users to review changes in published content.</a:t>
            </a:r>
            <a:endParaRPr lang="en-US" b="1">
              <a:cs typeface="Arial"/>
            </a:endParaRPr>
          </a:p>
          <a:p>
            <a:endParaRPr lang="en-US" b="1">
              <a:cs typeface="+mn-lt"/>
            </a:endParaRPr>
          </a:p>
          <a:p>
            <a:r>
              <a:rPr lang="en-US" b="1">
                <a:cs typeface="Arial"/>
              </a:rPr>
              <a:t>Thanks to research activities it will be continuous communication with you.</a:t>
            </a:r>
          </a:p>
          <a:p>
            <a:endParaRPr lang="en-US">
              <a:cs typeface="Arial"/>
            </a:endParaRPr>
          </a:p>
          <a:p>
            <a:r>
              <a:rPr lang="en-US" b="1">
                <a:cs typeface="Arial"/>
              </a:rPr>
              <a:t>Now I'm going to share with you the Research steps that we did: </a:t>
            </a:r>
            <a:endParaRPr lang="en-US"/>
          </a:p>
          <a:p>
            <a:r>
              <a:rPr lang="en-US"/>
              <a:t>Describe the steps: After receiving the requirements, we created the first concept for the new workflow. We shared it with our stakeholders for feedback, and the new workflow was approved.</a:t>
            </a:r>
            <a:endParaRPr lang="en-US">
              <a:cs typeface="Arial"/>
            </a:endParaRPr>
          </a:p>
          <a:p>
            <a:r>
              <a:rPr lang="en-US"/>
              <a:t>This gave us the green light to move forward with visual designs. Once the designs and prototype were ready, we tested them with users. </a:t>
            </a:r>
          </a:p>
          <a:p>
            <a:endParaRPr lang="en-US"/>
          </a:p>
          <a:p>
            <a:r>
              <a:rPr lang="en-US"/>
              <a:t>During usability testing we </a:t>
            </a:r>
            <a:r>
              <a:rPr lang="en-US" err="1"/>
              <a:t>realised</a:t>
            </a:r>
            <a:r>
              <a:rPr lang="en-US"/>
              <a:t> that </a:t>
            </a:r>
            <a:r>
              <a:rPr lang="en-US" b="1"/>
              <a:t>our users were confused and didn’t understand certain parts of the feature. </a:t>
            </a:r>
            <a:r>
              <a:rPr lang="en-US"/>
              <a:t>This design was not approved,</a:t>
            </a:r>
            <a:endParaRPr lang="en-US">
              <a:cs typeface="Arial"/>
            </a:endParaRPr>
          </a:p>
          <a:p>
            <a:endParaRPr lang="en-US"/>
          </a:p>
          <a:p>
            <a:r>
              <a:rPr lang="en-US"/>
              <a:t>Our designers after discussion with developers fixed the issues and created a new version of the design, which we tested again with users. This time, the went through the prototype without any problem and the feedback </a:t>
            </a:r>
            <a:r>
              <a:rPr lang="en-US" b="1"/>
              <a:t>was very positive</a:t>
            </a:r>
            <a:r>
              <a:rPr lang="en-US"/>
              <a:t>! This feedback ensured us that we are on the right path.</a:t>
            </a:r>
            <a:endParaRPr lang="en-US">
              <a:cs typeface="Arial"/>
            </a:endParaRPr>
          </a:p>
          <a:p>
            <a:endParaRPr lang="en-US"/>
          </a:p>
          <a:p>
            <a:r>
              <a:rPr lang="en-US"/>
              <a:t>After that, we started the final development and released the feature.</a:t>
            </a:r>
            <a:endParaRPr lang="en-US">
              <a:cs typeface="Arial"/>
            </a:endParaRPr>
          </a:p>
          <a:p>
            <a:endParaRPr lang="en-US">
              <a:cs typeface="Arial"/>
            </a:endParaRPr>
          </a:p>
          <a:p>
            <a:r>
              <a:rPr lang="en-US"/>
              <a:t>Our pilot users then used this feature in their teams for two weeks. After two weeks, we returned to them to gather their feedback. We wanted to be sure that this feature </a:t>
            </a:r>
            <a:r>
              <a:rPr lang="en-US" b="1"/>
              <a:t>would be feasible for the rest of the company.</a:t>
            </a:r>
            <a:endParaRPr lang="en-US" b="1">
              <a:cs typeface="Arial"/>
            </a:endParaRPr>
          </a:p>
          <a:p>
            <a:r>
              <a:rPr lang="en-US" b="1"/>
              <a:t>Most of the feedback was positive</a:t>
            </a:r>
            <a:r>
              <a:rPr lang="en-US"/>
              <a:t>, though we also received some suggestions for improvements.</a:t>
            </a:r>
            <a:endParaRPr lang="en-US">
              <a:cs typeface="Arial"/>
            </a:endParaRPr>
          </a:p>
          <a:p>
            <a:endParaRPr lang="en-US"/>
          </a:p>
          <a:p>
            <a:r>
              <a:rPr lang="en-US"/>
              <a:t>All the feedback, was shared by Misa during the stakeholder meeting to keep everyone informed.</a:t>
            </a:r>
            <a:endParaRPr lang="en-US">
              <a:cs typeface="Arial"/>
            </a:endParaRPr>
          </a:p>
          <a:p>
            <a:endParaRPr lang="en-US"/>
          </a:p>
          <a:p>
            <a:r>
              <a:rPr lang="en-US"/>
              <a:t>After that the feature was turned on for the rest of the company. </a:t>
            </a:r>
          </a:p>
          <a:p>
            <a:endParaRPr lang="en-US">
              <a:cs typeface="Arial"/>
            </a:endParaRPr>
          </a:p>
          <a:p>
            <a:r>
              <a:rPr lang="en-US"/>
              <a:t>Then (which is not part of this diagram), our customer care team prepared training sessions for all our users. They incorporated answers to the questions and concerns we received from users during the interviews. We wanted to be sure that the training would also answer all the users' questions.</a:t>
            </a:r>
          </a:p>
          <a:p>
            <a:endParaRPr lang="en-US"/>
          </a:p>
          <a:p>
            <a:endParaRPr lang="en-US"/>
          </a:p>
          <a:p>
            <a:r>
              <a:rPr lang="en-US" b="1"/>
              <a:t>In this process, you can see:</a:t>
            </a:r>
            <a:endParaRPr lang="en-US"/>
          </a:p>
          <a:p>
            <a:r>
              <a:rPr lang="en-US"/>
              <a:t>Constant communication with our users.</a:t>
            </a:r>
          </a:p>
          <a:p>
            <a:pPr marL="171450" indent="-171450">
              <a:buFont typeface="Arial"/>
              <a:buChar char="•"/>
            </a:pPr>
            <a:r>
              <a:rPr lang="en-US"/>
              <a:t>We strive to be transparent about what is happening.</a:t>
            </a:r>
          </a:p>
          <a:p>
            <a:pPr marL="171450" indent="-171450">
              <a:buFont typeface="Arial"/>
              <a:buChar char="•"/>
            </a:pPr>
            <a:r>
              <a:rPr lang="en-US"/>
              <a:t>You can also see the important role of pilot users, as they can influence the design of the feature for the whole company.</a:t>
            </a:r>
            <a:endParaRPr lang="en-US">
              <a:cs typeface="Arial"/>
            </a:endParaRPr>
          </a:p>
          <a:p>
            <a:pPr marL="171450" indent="-171450">
              <a:buFont typeface="Arial"/>
              <a:buChar char="•"/>
            </a:pPr>
            <a:r>
              <a:rPr lang="en-US"/>
              <a:t>Thanks to interviews and usability testing, we were able to identify issues early on and fix the design quickly before it was developed.</a:t>
            </a:r>
            <a:endParaRPr lang="en-US">
              <a:cs typeface="Arial"/>
            </a:endParaRPr>
          </a:p>
          <a:p>
            <a:endParaRPr lang="en-US" b="1">
              <a:cs typeface="Arial"/>
            </a:endParaRPr>
          </a:p>
        </p:txBody>
      </p:sp>
    </p:spTree>
    <p:extLst>
      <p:ext uri="{BB962C8B-B14F-4D97-AF65-F5344CB8AC3E}">
        <p14:creationId xmlns:p14="http://schemas.microsoft.com/office/powerpoint/2010/main" val="3005288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a:cs typeface="Arial"/>
              </a:rPr>
              <a:t>I would like to show you example of the changes in prototype made based on the feedback. This design was radically changed.</a:t>
            </a:r>
            <a:endParaRPr lang="en-US"/>
          </a:p>
          <a:p>
            <a:endParaRPr lang="en-US"/>
          </a:p>
          <a:p>
            <a:r>
              <a:rPr lang="en-US"/>
              <a:t>Initially, we wanted to provide our users with an overview of what was changed in the content and then allow them to make additional enhancements by clicking the Edit button.</a:t>
            </a:r>
            <a:endParaRPr lang="en-US">
              <a:cs typeface="Arial"/>
            </a:endParaRPr>
          </a:p>
          <a:p>
            <a:r>
              <a:rPr lang="en-US"/>
              <a:t>However, our users told us that it’s important for them to be able to edit the text right away without any extra clicks.</a:t>
            </a:r>
          </a:p>
          <a:p>
            <a:r>
              <a:rPr lang="en-US"/>
              <a:t>As a result, our designers discussed the technical possibilities with our developers and designed the solution that is used now – instead of the Edit button, there is a toggle button. </a:t>
            </a:r>
          </a:p>
          <a:p>
            <a:r>
              <a:rPr lang="en-US"/>
              <a:t>By default, the content can be edited, as our users asked and expected.</a:t>
            </a:r>
            <a:endParaRPr lang="en-US">
              <a:cs typeface="Arial"/>
            </a:endParaRPr>
          </a:p>
        </p:txBody>
      </p:sp>
    </p:spTree>
    <p:extLst>
      <p:ext uri="{BB962C8B-B14F-4D97-AF65-F5344CB8AC3E}">
        <p14:creationId xmlns:p14="http://schemas.microsoft.com/office/powerpoint/2010/main" val="3432248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82817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UX Research is based on understanding user needs, it brings various benefits..</a:t>
            </a:r>
          </a:p>
          <a:p>
            <a:endParaRPr lang="en-US">
              <a:cs typeface="Arial"/>
            </a:endParaRPr>
          </a:p>
          <a:p>
            <a:endParaRPr lang="en-US">
              <a:ea typeface="Calibri"/>
              <a:cs typeface="Arial"/>
            </a:endParaRPr>
          </a:p>
          <a:p>
            <a:pPr marL="285750" indent="-285750">
              <a:spcBef>
                <a:spcPts val="1200"/>
              </a:spcBef>
              <a:buFont typeface="Arial"/>
              <a:buChar char="•"/>
            </a:pPr>
            <a:r>
              <a:rPr lang="en-US" b="1"/>
              <a:t>Your feedback influences the design of the feature</a:t>
            </a:r>
            <a:endParaRPr lang="en-US"/>
          </a:p>
          <a:p>
            <a:pPr marL="742315" lvl="1" indent="-285750">
              <a:spcBef>
                <a:spcPts val="300"/>
              </a:spcBef>
              <a:buFont typeface="Arial,Sans-Serif"/>
              <a:buChar char="•"/>
            </a:pPr>
            <a:r>
              <a:rPr lang="en-US"/>
              <a:t>We organize with you several meetings to receive your feedback on initial concepts as well as detailed designs.</a:t>
            </a:r>
            <a:endParaRPr lang="en-US">
              <a:cs typeface="Arial"/>
            </a:endParaRPr>
          </a:p>
          <a:p>
            <a:pPr marL="456565" lvl="1">
              <a:spcBef>
                <a:spcPts val="300"/>
              </a:spcBef>
            </a:pPr>
            <a:endParaRPr lang="en-US"/>
          </a:p>
          <a:p>
            <a:pPr marL="285750" indent="-285750">
              <a:spcBef>
                <a:spcPts val="1200"/>
              </a:spcBef>
              <a:buFont typeface="Calibri,Sans-Serif"/>
              <a:buChar char="-"/>
            </a:pPr>
            <a:r>
              <a:rPr lang="en-US" b="1"/>
              <a:t>Enhanced User Experience (Usability)</a:t>
            </a:r>
            <a:endParaRPr lang="en-US"/>
          </a:p>
          <a:p>
            <a:pPr marL="742315" lvl="1" indent="-285750">
              <a:spcBef>
                <a:spcPts val="300"/>
              </a:spcBef>
              <a:buFont typeface="Arial,Sans-Serif"/>
              <a:buChar char="•"/>
            </a:pPr>
            <a:r>
              <a:rPr lang="en-US"/>
              <a:t>We prepare and share an interactive prototype so that you can try its interactivity and usability. Based on your feedback we adjust the design.</a:t>
            </a:r>
            <a:endParaRPr lang="en-US">
              <a:cs typeface="Arial"/>
            </a:endParaRPr>
          </a:p>
          <a:p>
            <a:pPr marL="742315" lvl="1" indent="-285750">
              <a:spcBef>
                <a:spcPts val="300"/>
              </a:spcBef>
              <a:buFont typeface="Arial,Sans-Serif"/>
              <a:buChar char="•"/>
            </a:pPr>
            <a:endParaRPr lang="en-US">
              <a:cs typeface="Arial"/>
            </a:endParaRPr>
          </a:p>
          <a:p>
            <a:pPr marL="285750" indent="-285750">
              <a:spcBef>
                <a:spcPts val="1200"/>
              </a:spcBef>
              <a:buFont typeface="Calibri,Sans-Serif"/>
              <a:buChar char="-"/>
            </a:pPr>
            <a:r>
              <a:rPr lang="en-US" b="1"/>
              <a:t>Continuous Communication</a:t>
            </a:r>
            <a:endParaRPr lang="en-US"/>
          </a:p>
          <a:p>
            <a:pPr marL="742315" lvl="1" indent="-285750">
              <a:spcBef>
                <a:spcPts val="300"/>
              </a:spcBef>
              <a:buFont typeface="Arial,Sans-Serif"/>
              <a:buChar char="•"/>
            </a:pPr>
            <a:r>
              <a:rPr lang="en-US"/>
              <a:t>We will keep you updated throughout the delivery process, from concept to release.</a:t>
            </a:r>
            <a:endParaRPr lang="en-US">
              <a:cs typeface="Arial"/>
            </a:endParaRPr>
          </a:p>
          <a:p>
            <a:pPr marL="742315" lvl="1" indent="-285750">
              <a:spcBef>
                <a:spcPts val="300"/>
              </a:spcBef>
              <a:buFont typeface="Arial,Sans-Serif"/>
              <a:buChar char="•"/>
            </a:pPr>
            <a:r>
              <a:rPr lang="en-US"/>
              <a:t>If you are interested, we can share with you summarized feedback collected from users.</a:t>
            </a:r>
            <a:endParaRPr lang="en-US">
              <a:cs typeface="Arial"/>
            </a:endParaRPr>
          </a:p>
          <a:p>
            <a:pPr marL="742315" lvl="1" indent="-285750">
              <a:spcBef>
                <a:spcPts val="300"/>
              </a:spcBef>
              <a:buFont typeface="Arial,Sans-Serif"/>
              <a:buChar char="•"/>
            </a:pPr>
            <a:endParaRPr lang="en-US">
              <a:cs typeface="Arial"/>
            </a:endParaRPr>
          </a:p>
          <a:p>
            <a:pPr marL="171450" indent="-227965">
              <a:spcBef>
                <a:spcPts val="1200"/>
              </a:spcBef>
              <a:buFont typeface="Calibri,Sans-Serif"/>
              <a:buChar char="-"/>
            </a:pPr>
            <a:r>
              <a:rPr lang="en-US" b="1"/>
              <a:t>You will be the first to see Pangea's feature proposal</a:t>
            </a:r>
            <a:endParaRPr lang="en-US"/>
          </a:p>
          <a:p>
            <a:pPr marL="742315" lvl="1" indent="-285750">
              <a:spcBef>
                <a:spcPts val="300"/>
              </a:spcBef>
              <a:buFont typeface="Arial,Sans-Serif"/>
              <a:buChar char="•"/>
            </a:pPr>
            <a:r>
              <a:rPr lang="en-US"/>
              <a:t>We will share with you </a:t>
            </a:r>
            <a:r>
              <a:rPr lang="en-US" b="1"/>
              <a:t>feature proposal</a:t>
            </a:r>
            <a:r>
              <a:rPr lang="en-US"/>
              <a:t> and discuss its feasibility and questions. </a:t>
            </a:r>
            <a:endParaRPr lang="en-US">
              <a:cs typeface="Arial"/>
            </a:endParaRPr>
          </a:p>
          <a:p>
            <a:pPr marL="742315" lvl="1" indent="-285750">
              <a:spcBef>
                <a:spcPts val="300"/>
              </a:spcBef>
              <a:buFont typeface="Arial,Sans-Serif"/>
              <a:buChar char="•"/>
            </a:pPr>
            <a:r>
              <a:rPr lang="en-US"/>
              <a:t>So, you will be the first to see and </a:t>
            </a:r>
            <a:r>
              <a:rPr lang="en-US" b="1"/>
              <a:t>influence new feature used across the company</a:t>
            </a:r>
            <a:r>
              <a:rPr lang="en-US"/>
              <a:t>.</a:t>
            </a:r>
            <a:endParaRPr lang="en-US">
              <a:cs typeface="Arial"/>
            </a:endParaRPr>
          </a:p>
          <a:p>
            <a:pPr marL="742315" lvl="1" indent="-285750">
              <a:spcBef>
                <a:spcPts val="300"/>
              </a:spcBef>
              <a:buFont typeface="Arial,Sans-Serif"/>
              <a:buChar char="•"/>
            </a:pPr>
            <a:r>
              <a:rPr lang="en-US"/>
              <a:t>This might help you to prepare your team for </a:t>
            </a:r>
            <a:r>
              <a:rPr lang="en-US" b="1"/>
              <a:t>smooth onboarding</a:t>
            </a:r>
            <a:r>
              <a:rPr lang="en-US"/>
              <a:t> and adjust your processes proactively.</a:t>
            </a:r>
            <a:endParaRPr lang="en-US">
              <a:cs typeface="Arial"/>
            </a:endParaRPr>
          </a:p>
          <a:p>
            <a:pPr marL="742315" lvl="1" indent="-285750">
              <a:spcBef>
                <a:spcPts val="300"/>
              </a:spcBef>
              <a:buFont typeface="Arial,Sans-Serif"/>
              <a:buChar char="•"/>
            </a:pPr>
            <a:endParaRPr lang="en-US">
              <a:cs typeface="Arial"/>
            </a:endParaRPr>
          </a:p>
          <a:p>
            <a:pPr marL="285750" indent="-285750">
              <a:spcBef>
                <a:spcPts val="1200"/>
              </a:spcBef>
              <a:buFont typeface="Calibri,Sans-Serif"/>
              <a:buChar char="-"/>
            </a:pPr>
            <a:r>
              <a:rPr lang="en-US" b="1"/>
              <a:t>Process Optimization</a:t>
            </a:r>
            <a:endParaRPr lang="en-US"/>
          </a:p>
          <a:p>
            <a:pPr marL="742315" lvl="1" indent="-285750">
              <a:spcBef>
                <a:spcPts val="300"/>
              </a:spcBef>
              <a:buFont typeface="Arial,Sans-Serif"/>
              <a:buChar char="•"/>
            </a:pPr>
            <a:r>
              <a:rPr lang="en-US"/>
              <a:t>Some of our teams use discussions about new features as an opportunity to take a deep dive into their current processes and refine the way their teams work together.</a:t>
            </a:r>
            <a:endParaRPr lang="en-US">
              <a:cs typeface="Arial"/>
            </a:endParaRPr>
          </a:p>
          <a:p>
            <a:pPr marL="742315" lvl="1" indent="-285750">
              <a:spcBef>
                <a:spcPts val="300"/>
              </a:spcBef>
              <a:buFont typeface="Arial,Sans-Serif"/>
              <a:buChar char="•"/>
            </a:pPr>
            <a:endParaRPr lang="en-US">
              <a:cs typeface="Arial"/>
            </a:endParaRPr>
          </a:p>
          <a:p>
            <a:pPr marL="285750" indent="-285750">
              <a:spcBef>
                <a:spcPts val="1200"/>
              </a:spcBef>
              <a:buFont typeface="Arial"/>
              <a:buChar char="•"/>
            </a:pPr>
            <a:r>
              <a:rPr lang="en-US" b="1"/>
              <a:t>We see you as partners in the delivery process</a:t>
            </a:r>
            <a:endParaRPr lang="en-US"/>
          </a:p>
          <a:p>
            <a:pPr marL="742315" lvl="1" indent="-285750">
              <a:spcBef>
                <a:spcPts val="300"/>
              </a:spcBef>
              <a:buFont typeface="Calibri,Sans-Serif"/>
              <a:buChar char="-"/>
            </a:pPr>
            <a:r>
              <a:rPr lang="en-US"/>
              <a:t>Your opinions matter. Adjustments are made based on mutual feedback, time and technical feasibility.</a:t>
            </a:r>
            <a:endParaRPr lang="en-US">
              <a:cs typeface="Arial"/>
            </a:endParaRPr>
          </a:p>
          <a:p>
            <a:pPr marL="285750" indent="-285750">
              <a:spcBef>
                <a:spcPts val="1200"/>
              </a:spcBef>
              <a:buFont typeface="Calibri,Sans-Serif"/>
              <a:buChar char="-"/>
            </a:pPr>
            <a:endParaRPr lang="en-US" b="1">
              <a:cs typeface="Arial"/>
            </a:endParaRPr>
          </a:p>
          <a:p>
            <a:pPr>
              <a:spcBef>
                <a:spcPts val="1200"/>
              </a:spcBef>
            </a:pPr>
            <a:endParaRPr lang="en-US" b="1">
              <a:latin typeface="Arial"/>
              <a:ea typeface="Calibri"/>
              <a:cs typeface="Arial"/>
            </a:endParaRPr>
          </a:p>
          <a:p>
            <a:r>
              <a:rPr lang="en-US">
                <a:latin typeface="Arial"/>
                <a:ea typeface="Calibri"/>
                <a:cs typeface="Arial"/>
              </a:rPr>
              <a:t>Resources:</a:t>
            </a:r>
          </a:p>
          <a:p>
            <a:r>
              <a:rPr lang="en-US">
                <a:hlinkClick r:id="rId3"/>
              </a:rPr>
              <a:t>https://www.uxdesigninstitute.com/blog/user-research-in-ux-design/</a:t>
            </a:r>
            <a:endParaRPr lang="en-US">
              <a:cs typeface="Arial"/>
            </a:endParaRPr>
          </a:p>
          <a:p>
            <a:r>
              <a:rPr lang="en-US">
                <a:hlinkClick r:id="rId4"/>
              </a:rPr>
              <a:t>https://screeb.app/blog/user-research-benefits</a:t>
            </a:r>
            <a:r>
              <a:rPr lang="en-US"/>
              <a:t> </a:t>
            </a:r>
            <a:endParaRPr lang="en-US">
              <a:cs typeface="Arial"/>
            </a:endParaRPr>
          </a:p>
          <a:p>
            <a:endParaRPr lang="en-US">
              <a:latin typeface="Arial"/>
              <a:ea typeface="Calibri"/>
              <a:cs typeface="Arial"/>
            </a:endParaRPr>
          </a:p>
          <a:p>
            <a:endParaRPr lang="en-US">
              <a:latin typeface="Arial"/>
              <a:ea typeface="Calibri"/>
              <a:cs typeface="Arial"/>
            </a:endParaRPr>
          </a:p>
          <a:p>
            <a:endParaRPr lang="en-US">
              <a:latin typeface="Calibri"/>
              <a:ea typeface="Calibri"/>
              <a:cs typeface="Calibri"/>
            </a:endParaRPr>
          </a:p>
        </p:txBody>
      </p:sp>
    </p:spTree>
    <p:extLst>
      <p:ext uri="{BB962C8B-B14F-4D97-AF65-F5344CB8AC3E}">
        <p14:creationId xmlns:p14="http://schemas.microsoft.com/office/powerpoint/2010/main" val="9250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997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 cap="all"/>
              <a:t>For those who haven't used Pangea frequently:</a:t>
            </a:r>
            <a:endParaRPr lang="en"/>
          </a:p>
          <a:p>
            <a:r>
              <a:rPr lang="en" cap="all"/>
              <a:t>Pangea is our in-house design and development team. </a:t>
            </a:r>
            <a:endParaRPr lang="en"/>
          </a:p>
          <a:p>
            <a:r>
              <a:rPr lang="en" cap="all"/>
              <a:t>Our flagship product is Pangea CMS, a web-based content management system designed for our journalists. But that's not all—we also provide additional products to support our journalists work.</a:t>
            </a:r>
            <a:endParaRPr lang="en">
              <a:cs typeface="Arial"/>
            </a:endParaRPr>
          </a:p>
          <a:p>
            <a:endParaRPr lang="en" cap="all">
              <a:cs typeface="+mn-lt"/>
            </a:endParaRPr>
          </a:p>
        </p:txBody>
      </p:sp>
    </p:spTree>
    <p:extLst>
      <p:ext uri="{BB962C8B-B14F-4D97-AF65-F5344CB8AC3E}">
        <p14:creationId xmlns:p14="http://schemas.microsoft.com/office/powerpoint/2010/main" val="3516172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49376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342900" indent="-342900">
              <a:spcAft>
                <a:spcPts val="400"/>
              </a:spcAft>
              <a:buAutoNum type="arabicPeriod"/>
            </a:pPr>
            <a:r>
              <a:rPr lang="en"/>
              <a:t>You’ll receive an </a:t>
            </a:r>
            <a:r>
              <a:rPr lang="en" b="1"/>
              <a:t>email invitation</a:t>
            </a:r>
            <a:r>
              <a:rPr lang="en"/>
              <a:t> with the topic details.</a:t>
            </a:r>
          </a:p>
          <a:p>
            <a:pPr marL="702310" lvl="1" indent="-179705">
              <a:buFont typeface="Courier New,monospace"/>
              <a:buChar char="o"/>
            </a:pPr>
            <a:r>
              <a:rPr lang="en"/>
              <a:t>If you’re not the right person or are busy, feel free to forward the invite to someone more suitable.</a:t>
            </a:r>
            <a:endParaRPr lang="en-US"/>
          </a:p>
          <a:p>
            <a:pPr marL="179705" lvl="1"/>
            <a:endParaRPr lang="en"/>
          </a:p>
          <a:p>
            <a:pPr marL="342900" indent="-342900">
              <a:spcAft>
                <a:spcPts val="400"/>
              </a:spcAft>
              <a:buAutoNum type="arabicPeriod"/>
            </a:pPr>
            <a:r>
              <a:rPr lang="en" b="1"/>
              <a:t>Book a time </a:t>
            </a:r>
            <a:r>
              <a:rPr lang="en"/>
              <a:t>or suggest one that works best for you.</a:t>
            </a:r>
            <a:endParaRPr lang="en">
              <a:cs typeface="Arial"/>
            </a:endParaRPr>
          </a:p>
          <a:p>
            <a:pPr marL="702310" lvl="1" indent="-179705">
              <a:buFont typeface="Courier New,monospace"/>
              <a:buChar char="o"/>
            </a:pPr>
            <a:r>
              <a:rPr lang="en"/>
              <a:t>The slot is automatically booked in your calendar.</a:t>
            </a:r>
            <a:endParaRPr lang="en-US"/>
          </a:p>
          <a:p>
            <a:pPr marL="179705" lvl="1"/>
            <a:endParaRPr lang="en"/>
          </a:p>
          <a:p>
            <a:pPr marL="342900" indent="-342900">
              <a:spcAft>
                <a:spcPts val="400"/>
              </a:spcAft>
              <a:buAutoNum type="arabicPeriod"/>
            </a:pPr>
            <a:r>
              <a:rPr lang="en"/>
              <a:t>We’ll meet either online or offline. 😊</a:t>
            </a:r>
            <a:endParaRPr lang="en">
              <a:cs typeface="Arial"/>
            </a:endParaRPr>
          </a:p>
          <a:p>
            <a:pPr marL="228600" indent="-179705">
              <a:spcAft>
                <a:spcPts val="400"/>
              </a:spcAft>
              <a:buAutoNum type="arabicPeriod"/>
            </a:pPr>
            <a:endParaRPr lang="en"/>
          </a:p>
          <a:p>
            <a:pPr>
              <a:spcAft>
                <a:spcPts val="400"/>
              </a:spcAft>
            </a:pPr>
            <a:r>
              <a:rPr lang="en" b="1"/>
              <a:t>Note:</a:t>
            </a:r>
            <a:r>
              <a:rPr lang="en"/>
              <a:t> Before we reach out to you, all contacts are discussed with digital production manager (monthly meetings – we inform them about the upcoming research projects).</a:t>
            </a:r>
            <a:endParaRPr lang="en">
              <a:cs typeface="Arial"/>
            </a:endParaRPr>
          </a:p>
        </p:txBody>
      </p:sp>
    </p:spTree>
    <p:extLst>
      <p:ext uri="{BB962C8B-B14F-4D97-AF65-F5344CB8AC3E}">
        <p14:creationId xmlns:p14="http://schemas.microsoft.com/office/powerpoint/2010/main" val="3362554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a:t>We aim to build Pangea on partnership, open discussions, and feedback. Thank you to everyone who has contributed so far—we welcome more comments, questions, and ideas.</a:t>
            </a:r>
          </a:p>
          <a:p>
            <a:br>
              <a:rPr lang="en-US">
                <a:cs typeface="+mn-lt"/>
              </a:rPr>
            </a:br>
            <a:r>
              <a:rPr lang="en-US"/>
              <a:t>You can reach us anytime via email or Teams. The most suitable way is to contact us via customer care tickets so that we can </a:t>
            </a:r>
            <a:r>
              <a:rPr lang="en-US" err="1"/>
              <a:t>eg.</a:t>
            </a:r>
            <a:r>
              <a:rPr lang="en-US"/>
              <a:t> Summarize the topics that we can receive from multiple users.</a:t>
            </a:r>
            <a:br>
              <a:rPr lang="en-US"/>
            </a:br>
            <a:endParaRPr lang="en-US">
              <a:cs typeface="Arial"/>
            </a:endParaRPr>
          </a:p>
          <a:p>
            <a:r>
              <a:rPr lang="en-US" b="1"/>
              <a:t>Pangea is here for you.</a:t>
            </a:r>
            <a:endParaRPr b="1">
              <a:cs typeface="Arial"/>
            </a:endParaRPr>
          </a:p>
        </p:txBody>
      </p:sp>
    </p:spTree>
    <p:extLst>
      <p:ext uri="{BB962C8B-B14F-4D97-AF65-F5344CB8AC3E}">
        <p14:creationId xmlns:p14="http://schemas.microsoft.com/office/powerpoint/2010/main" val="2942707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a:t>In this presentation, I shared how we work with users during feature development process and how your feedback shapes Pangea's design and user experience.</a:t>
            </a:r>
          </a:p>
          <a:p>
            <a:r>
              <a:rPr lang="en-US"/>
              <a:t>Thank you to everyone who has contributed so far—we welcome more comments, questions, and ideas.</a:t>
            </a:r>
            <a:endParaRPr lang="en-US">
              <a:cs typeface="Arial"/>
            </a:endParaRPr>
          </a:p>
          <a:p>
            <a:r>
              <a:rPr lang="en-US"/>
              <a:t>You can reach us anytime via email, Teams, or customer care tickets.</a:t>
            </a:r>
            <a:endParaRPr lang="en-US">
              <a:cs typeface="Arial"/>
            </a:endParaRPr>
          </a:p>
          <a:p>
            <a:r>
              <a:rPr lang="en-US"/>
              <a:t>Pangea is here for you.</a:t>
            </a:r>
            <a:endParaRPr lang="en-US">
              <a:cs typeface="Arial"/>
            </a:endParaRPr>
          </a:p>
          <a:p>
            <a:endParaRPr lang="en-US">
              <a:cs typeface="Arial"/>
            </a:endParaRPr>
          </a:p>
          <a:p>
            <a:r>
              <a:rPr lang="en-US"/>
              <a:t>We aim to build Pangea on partnership, open discussions, and feedback.</a:t>
            </a:r>
            <a:endParaRPr lang="en-US">
              <a:cs typeface="Arial"/>
            </a:endParaRPr>
          </a:p>
        </p:txBody>
      </p:sp>
    </p:spTree>
    <p:extLst>
      <p:ext uri="{BB962C8B-B14F-4D97-AF65-F5344CB8AC3E}">
        <p14:creationId xmlns:p14="http://schemas.microsoft.com/office/powerpoint/2010/main" val="573635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93012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 cap="all"/>
              <a:t>Yesterday, when I opened the webpage of our Pangea team, I came across a statement that truly resonated with me: </a:t>
            </a:r>
            <a:r>
              <a:rPr lang="en" b="1" cap="all"/>
              <a:t>"You are journalists. We are Pangea."</a:t>
            </a:r>
            <a:r>
              <a:rPr lang="en" cap="all"/>
              <a:t> This phrase perfectly captures the essence of the story I’ll share with you today.</a:t>
            </a:r>
            <a:endParaRPr lang="en">
              <a:cs typeface="Arial"/>
            </a:endParaRPr>
          </a:p>
          <a:p>
            <a:endParaRPr lang="en" cap="all"/>
          </a:p>
          <a:p>
            <a:r>
              <a:rPr lang="en" cap="all"/>
              <a:t>I will describe how we at Pangea collaborate with you, the journalists, and how this cooperation helps us develop features that support your work.</a:t>
            </a:r>
            <a:endParaRPr lang="en">
              <a:cs typeface="Arial"/>
            </a:endParaRPr>
          </a:p>
          <a:p>
            <a:r>
              <a:rPr lang="en" cap="all"/>
              <a:t>Part of this collaboration is carried out through UX Research.</a:t>
            </a:r>
            <a:endParaRPr lang="en"/>
          </a:p>
          <a:p>
            <a:endParaRPr lang="en" cap="all">
              <a:cs typeface="Arial"/>
            </a:endParaRPr>
          </a:p>
        </p:txBody>
      </p:sp>
    </p:spTree>
    <p:extLst>
      <p:ext uri="{BB962C8B-B14F-4D97-AF65-F5344CB8AC3E}">
        <p14:creationId xmlns:p14="http://schemas.microsoft.com/office/powerpoint/2010/main" val="26903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 cap="all"/>
              <a:t>I’m going to talk about:</a:t>
            </a:r>
            <a:endParaRPr lang="en-US"/>
          </a:p>
          <a:p>
            <a:pPr marL="171450" indent="-171450">
              <a:buFont typeface="Arial"/>
              <a:buChar char="•"/>
            </a:pPr>
            <a:r>
              <a:rPr lang="en" cap="all"/>
              <a:t>What UX Research is</a:t>
            </a:r>
            <a:endParaRPr lang="en"/>
          </a:p>
          <a:p>
            <a:pPr marL="171450" indent="-171450">
              <a:buFont typeface="Arial"/>
              <a:buChar char="•"/>
            </a:pPr>
            <a:r>
              <a:rPr lang="en" cap="all"/>
              <a:t>Its benefits</a:t>
            </a:r>
            <a:endParaRPr lang="en"/>
          </a:p>
          <a:p>
            <a:pPr marL="171450" indent="-171450">
              <a:buFont typeface="Arial"/>
              <a:buChar char="•"/>
            </a:pPr>
            <a:r>
              <a:rPr lang="en" cap="all"/>
              <a:t>Methods commonly used in research projects</a:t>
            </a:r>
            <a:endParaRPr lang="en"/>
          </a:p>
          <a:p>
            <a:pPr marL="171450" indent="-171450">
              <a:buFont typeface="Arial"/>
              <a:buChar char="•"/>
            </a:pPr>
            <a:r>
              <a:rPr lang="en" cap="all"/>
              <a:t>The UX research steps we followed during the development of one of the most recent features we released</a:t>
            </a:r>
            <a:endParaRPr lang="en"/>
          </a:p>
          <a:p>
            <a:r>
              <a:rPr lang="en" cap="all"/>
              <a:t>At the end of the presentation, I will also share a list of upcoming projects where we plan to use UX Research.</a:t>
            </a:r>
            <a:endParaRPr lang="en"/>
          </a:p>
          <a:p>
            <a:endParaRPr lang="en" cap="all">
              <a:cs typeface="Arial"/>
            </a:endParaRPr>
          </a:p>
          <a:p>
            <a:endParaRPr lang="en" b="1" cap="all">
              <a:cs typeface="Arial"/>
            </a:endParaRPr>
          </a:p>
        </p:txBody>
      </p:sp>
    </p:spTree>
    <p:extLst>
      <p:ext uri="{BB962C8B-B14F-4D97-AF65-F5344CB8AC3E}">
        <p14:creationId xmlns:p14="http://schemas.microsoft.com/office/powerpoint/2010/main" val="3888126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cs typeface="Arial"/>
            </a:endParaRPr>
          </a:p>
        </p:txBody>
      </p:sp>
    </p:spTree>
    <p:extLst>
      <p:ext uri="{BB962C8B-B14F-4D97-AF65-F5344CB8AC3E}">
        <p14:creationId xmlns:p14="http://schemas.microsoft.com/office/powerpoint/2010/main" val="16026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a:cs typeface="Arial"/>
              </a:rPr>
              <a:t>This was said by Donald Norman, the usability engineer, who focused on designing products that offered not just </a:t>
            </a:r>
            <a:r>
              <a:rPr lang="en-US" b="1">
                <a:cs typeface="Arial"/>
              </a:rPr>
              <a:t>functionality </a:t>
            </a:r>
            <a:r>
              <a:rPr lang="en-US">
                <a:cs typeface="Arial"/>
              </a:rPr>
              <a:t>but also </a:t>
            </a:r>
            <a:r>
              <a:rPr lang="en-US" b="1">
                <a:cs typeface="Arial"/>
              </a:rPr>
              <a:t>joyful </a:t>
            </a:r>
            <a:r>
              <a:rPr lang="en-US">
                <a:cs typeface="Arial"/>
              </a:rPr>
              <a:t>and </a:t>
            </a:r>
            <a:r>
              <a:rPr lang="en-US" b="1">
                <a:cs typeface="Arial"/>
              </a:rPr>
              <a:t>intuitive experience</a:t>
            </a:r>
            <a:r>
              <a:rPr lang="en-US">
                <a:cs typeface="Arial"/>
              </a:rPr>
              <a:t>. </a:t>
            </a:r>
          </a:p>
          <a:p>
            <a:endParaRPr lang="en-US">
              <a:cs typeface="Arial"/>
            </a:endParaRPr>
          </a:p>
          <a:p>
            <a:endParaRPr lang="en-US">
              <a:cs typeface="Arial"/>
            </a:endParaRPr>
          </a:p>
          <a:p>
            <a:r>
              <a:rPr lang="en-US"/>
              <a:t>Resource: </a:t>
            </a:r>
            <a:endParaRPr lang="en-US">
              <a:cs typeface="Arial"/>
            </a:endParaRPr>
          </a:p>
          <a:p>
            <a:r>
              <a:rPr lang="en-US">
                <a:cs typeface="Arial"/>
              </a:rPr>
              <a:t>Donald Norman </a:t>
            </a:r>
            <a:r>
              <a:rPr lang="en-US"/>
              <a:t>- often credited with popularizing the term User Experience (UX). (cognitive scientist and usability engineer, in early 1990s)</a:t>
            </a:r>
            <a:br>
              <a:rPr lang="en-US">
                <a:cs typeface="+mn-lt"/>
              </a:rPr>
            </a:br>
            <a:r>
              <a:rPr lang="en-US">
                <a:hlinkClick r:id="rId3"/>
              </a:rPr>
              <a:t>https://www.nngroup.com/people/don-norman</a:t>
            </a:r>
            <a:br>
              <a:rPr lang="en-US">
                <a:cs typeface="+mn-lt"/>
              </a:rPr>
            </a:br>
            <a:r>
              <a:rPr lang="en-US"/>
              <a:t>https://medium.com/@mbksuperstar32/-ce2b3bceaa0d  </a:t>
            </a:r>
            <a:endParaRPr lang="en-US">
              <a:cs typeface="Arial"/>
            </a:endParaRPr>
          </a:p>
        </p:txBody>
      </p:sp>
    </p:spTree>
    <p:extLst>
      <p:ext uri="{BB962C8B-B14F-4D97-AF65-F5344CB8AC3E}">
        <p14:creationId xmlns:p14="http://schemas.microsoft.com/office/powerpoint/2010/main" val="2816862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approach isn’t new. It started in psychology in the 19th century, and there have been various milestones throughout history when UX research gained greater importance. </a:t>
            </a:r>
          </a:p>
          <a:p>
            <a:endParaRPr lang="en-US"/>
          </a:p>
          <a:p>
            <a:r>
              <a:rPr lang="en-US"/>
              <a:t>For example—can you imagine that UX research can save lives? When you understand user behaviors, needs, and motivations, it can have life-saving impacts. During World War II, UX research was used to design airplane cockpits in a way that minimized human errors and improved pilot safety.</a:t>
            </a:r>
            <a:endParaRPr lang="en-US">
              <a:cs typeface="Arial"/>
            </a:endParaRPr>
          </a:p>
          <a:p>
            <a:r>
              <a:rPr lang="en-US"/>
              <a:t>As computers became more common, people realized they were often hard to use. Researchers and designers began focusing on user interfaces and usability. </a:t>
            </a:r>
          </a:p>
          <a:p>
            <a:r>
              <a:rPr lang="en-US"/>
              <a:t>You can see this pretty mouse :-) </a:t>
            </a:r>
            <a:endParaRPr lang="en-US">
              <a:cs typeface="Arial"/>
            </a:endParaRPr>
          </a:p>
          <a:p>
            <a:endParaRPr lang="en-US"/>
          </a:p>
          <a:p>
            <a:r>
              <a:rPr lang="en-US"/>
              <a:t>With the growth of the internet, UX research became even more important.</a:t>
            </a:r>
            <a:r>
              <a:rPr lang="en-US">
                <a:cs typeface="Arial"/>
              </a:rPr>
              <a:t> </a:t>
            </a:r>
          </a:p>
          <a:p>
            <a:r>
              <a:rPr lang="en-US"/>
              <a:t>Today, UX research is a well-established and keeps growing with new technologies. </a:t>
            </a:r>
            <a:r>
              <a:rPr lang="en-US" b="1"/>
              <a:t>Its main principle is still to understand human </a:t>
            </a:r>
            <a:r>
              <a:rPr lang="en-US" b="1" err="1"/>
              <a:t>behaviour</a:t>
            </a:r>
            <a:r>
              <a:rPr lang="en-US" b="1"/>
              <a:t>.</a:t>
            </a:r>
            <a:endParaRPr lang="en-US" b="1">
              <a:cs typeface="Arial"/>
            </a:endParaRPr>
          </a:p>
          <a:p>
            <a:endParaRPr lang="en-US" b="1">
              <a:cs typeface="+mn-lt"/>
            </a:endParaRPr>
          </a:p>
          <a:p>
            <a:br>
              <a:rPr lang="en-US">
                <a:latin typeface="Calibri"/>
                <a:ea typeface="Calibri"/>
                <a:cs typeface="Calibri"/>
              </a:rPr>
            </a:br>
            <a:br>
              <a:rPr lang="en-US">
                <a:latin typeface="Calibri"/>
                <a:ea typeface="Calibri"/>
                <a:cs typeface="Calibri"/>
              </a:rPr>
            </a:br>
            <a:r>
              <a:rPr lang="en-US">
                <a:latin typeface="Calibri"/>
                <a:ea typeface="Calibri"/>
                <a:cs typeface="Calibri"/>
              </a:rPr>
              <a:t>Resources: </a:t>
            </a:r>
          </a:p>
          <a:p>
            <a:pPr marL="171450" indent="-171450">
              <a:buFont typeface="Arial"/>
              <a:buChar char="•"/>
            </a:pPr>
            <a:r>
              <a:rPr lang="en-US">
                <a:latin typeface="Calibri"/>
                <a:ea typeface="Calibri"/>
                <a:cs typeface="Calibri"/>
              </a:rPr>
              <a:t>Wilhelm Wundt and William James: </a:t>
            </a:r>
            <a:r>
              <a:rPr lang="en-US">
                <a:latin typeface="Calibri"/>
                <a:ea typeface="Calibri"/>
                <a:cs typeface="Calibri"/>
                <a:hlinkClick r:id="" action="ppaction://noaction">
                  <a:extLst>
                    <a:ext uri="{A12FA001-AC4F-418D-AE19-62706E023703}">
                      <ahyp:hlinkClr xmlns:ahyp="http://schemas.microsoft.com/office/drawing/2018/hyperlinkcolor" val="tx"/>
                    </a:ext>
                  </a:extLst>
                </a:hlinkClick>
              </a:rPr>
              <a:t>https://webspace.ship.edu/cgboer/wundtjames.html</a:t>
            </a:r>
            <a:endParaRPr lang="en-US">
              <a:latin typeface="Calibri"/>
              <a:ea typeface="Calibri"/>
              <a:cs typeface="Calibri"/>
            </a:endParaRPr>
          </a:p>
          <a:p>
            <a:pPr marL="171450" indent="-171450">
              <a:buFont typeface="Arial"/>
              <a:buChar char="•"/>
            </a:pPr>
            <a:r>
              <a:rPr lang="en-US">
                <a:latin typeface="Calibri"/>
                <a:ea typeface="Calibri"/>
                <a:cs typeface="Calibri"/>
              </a:rPr>
              <a:t>Image of Wilhelm Wundt: https://en.wikipedia.org/wiki/Wilhelm_Wundt </a:t>
            </a:r>
            <a:br>
              <a:rPr lang="en-US">
                <a:latin typeface="Calibri"/>
                <a:ea typeface="Calibri"/>
                <a:cs typeface="Calibri"/>
              </a:rPr>
            </a:br>
            <a:r>
              <a:rPr lang="en-US">
                <a:latin typeface="Calibri"/>
                <a:ea typeface="Calibri"/>
                <a:cs typeface="Calibri"/>
              </a:rPr>
              <a:t>A 100-Year View of User Experience: </a:t>
            </a:r>
            <a:r>
              <a:rPr lang="en-US">
                <a:latin typeface="Calibri"/>
                <a:ea typeface="Calibri"/>
                <a:cs typeface="Calibri"/>
                <a:hlinkClick r:id="rId3">
                  <a:extLst>
                    <a:ext uri="{A12FA001-AC4F-418D-AE19-62706E023703}">
                      <ahyp:hlinkClr xmlns:ahyp="http://schemas.microsoft.com/office/drawing/2018/hyperlinkcolor" val="tx"/>
                    </a:ext>
                  </a:extLst>
                </a:hlinkClick>
              </a:rPr>
              <a:t>https://www.nngroup.com/articles/100-years-ux</a:t>
            </a:r>
            <a:endParaRPr lang="en-US">
              <a:latin typeface="Calibri"/>
              <a:ea typeface="Calibri"/>
              <a:cs typeface="Calibri"/>
            </a:endParaRPr>
          </a:p>
          <a:p>
            <a:pPr marL="171450" indent="-171450">
              <a:buFont typeface="Arial"/>
              <a:buChar char="•"/>
            </a:pPr>
            <a:r>
              <a:rPr lang="en-US">
                <a:latin typeface="Calibri"/>
                <a:ea typeface="Calibri"/>
                <a:cs typeface="Calibri"/>
              </a:rPr>
              <a:t>The complete history of UX (User experience): </a:t>
            </a:r>
            <a:r>
              <a:rPr lang="en-US">
                <a:latin typeface="Calibri"/>
                <a:ea typeface="Calibri"/>
                <a:cs typeface="Calibri"/>
                <a:hlinkClick r:id="rId4">
                  <a:extLst>
                    <a:ext uri="{A12FA001-AC4F-418D-AE19-62706E023703}">
                      <ahyp:hlinkClr xmlns:ahyp="http://schemas.microsoft.com/office/drawing/2018/hyperlinkcolor" val="tx"/>
                    </a:ext>
                  </a:extLst>
                </a:hlinkClick>
              </a:rPr>
              <a:t>https://www.uxdesigninstitute.com/blog/history-of-ux/?utm_source=chatgpt.com</a:t>
            </a:r>
            <a:r>
              <a:rPr lang="en-US">
                <a:latin typeface="Calibri"/>
                <a:ea typeface="Calibri"/>
                <a:cs typeface="Calibri"/>
              </a:rPr>
              <a:t> </a:t>
            </a:r>
          </a:p>
          <a:p>
            <a:pPr marL="171450" indent="-171450">
              <a:buFont typeface="Arial"/>
              <a:buChar char="•"/>
            </a:pPr>
            <a:r>
              <a:rPr lang="en-US">
                <a:latin typeface="Calibri"/>
                <a:ea typeface="Calibri"/>
                <a:cs typeface="Calibri"/>
              </a:rPr>
              <a:t>Industrial revolution: </a:t>
            </a:r>
            <a:r>
              <a:rPr lang="en-US">
                <a:latin typeface="Calibri"/>
                <a:ea typeface="Calibri"/>
                <a:cs typeface="Calibri"/>
                <a:hlinkClick r:id="rId5">
                  <a:extLst>
                    <a:ext uri="{A12FA001-AC4F-418D-AE19-62706E023703}">
                      <ahyp:hlinkClr xmlns:ahyp="http://schemas.microsoft.com/office/drawing/2018/hyperlinkcolor" val="tx"/>
                    </a:ext>
                  </a:extLst>
                </a:hlinkClick>
              </a:rPr>
              <a:t>https://scottjancy.com/the-industrial-revolution-revisited-the-transformation-of-work/</a:t>
            </a:r>
            <a:r>
              <a:rPr lang="en-US">
                <a:latin typeface="Calibri"/>
                <a:ea typeface="Calibri"/>
                <a:cs typeface="Calibri"/>
              </a:rPr>
              <a:t> (s</a:t>
            </a:r>
            <a:r>
              <a:rPr lang="en-US"/>
              <a:t>tudies of human factors in relation to tools and machines)</a:t>
            </a:r>
            <a:endParaRPr lang="en-US">
              <a:latin typeface="Calibri"/>
              <a:ea typeface="Calibri"/>
              <a:cs typeface="Calibri"/>
            </a:endParaRPr>
          </a:p>
          <a:p>
            <a:pPr marL="171450" indent="-171450">
              <a:buFont typeface="Arial"/>
              <a:buChar char="•"/>
            </a:pPr>
            <a:r>
              <a:rPr lang="en-US">
                <a:latin typeface="Calibri"/>
                <a:ea typeface="Calibri"/>
                <a:cs typeface="Calibri"/>
              </a:rPr>
              <a:t>Voice assistant: </a:t>
            </a:r>
            <a:r>
              <a:rPr lang="en-US">
                <a:latin typeface="Calibri"/>
                <a:ea typeface="Calibri"/>
                <a:cs typeface="Calibri"/>
                <a:hlinkClick r:id="rId6">
                  <a:extLst>
                    <a:ext uri="{A12FA001-AC4F-418D-AE19-62706E023703}">
                      <ahyp:hlinkClr xmlns:ahyp="http://schemas.microsoft.com/office/drawing/2018/hyperlinkcolor" val="tx"/>
                    </a:ext>
                  </a:extLst>
                </a:hlinkClick>
              </a:rPr>
              <a:t>https://dadofad.com/blog/inspiring-ui-ux-designs</a:t>
            </a:r>
            <a:r>
              <a:rPr lang="en-US">
                <a:latin typeface="Calibri"/>
                <a:ea typeface="Calibri"/>
                <a:cs typeface="Calibri"/>
              </a:rPr>
              <a:t> </a:t>
            </a:r>
          </a:p>
          <a:p>
            <a:pPr marL="171450" indent="-171450">
              <a:buFont typeface="Arial"/>
              <a:buChar char="•"/>
            </a:pPr>
            <a:endParaRPr lang="en-US">
              <a:latin typeface="Calibri"/>
              <a:ea typeface="Calibri"/>
              <a:cs typeface="Calibri"/>
            </a:endParaRPr>
          </a:p>
          <a:p>
            <a:pPr marL="171450" indent="-171450">
              <a:buFont typeface="Arial"/>
              <a:buChar char="•"/>
            </a:pPr>
            <a:r>
              <a:rPr lang="en-US">
                <a:latin typeface="Calibri"/>
                <a:ea typeface="Calibri"/>
                <a:cs typeface="Calibri"/>
              </a:rPr>
              <a:t>Pilot Error, </a:t>
            </a:r>
            <a:r>
              <a:rPr lang="en-US" err="1">
                <a:latin typeface="Calibri"/>
                <a:ea typeface="Calibri"/>
                <a:cs typeface="Calibri"/>
              </a:rPr>
              <a:t>Chapanis</a:t>
            </a:r>
            <a:r>
              <a:rPr lang="en-US">
                <a:latin typeface="Calibri"/>
                <a:ea typeface="Calibri"/>
                <a:cs typeface="Calibri"/>
              </a:rPr>
              <a:t> and The Shape of Things to Come: </a:t>
            </a:r>
            <a:r>
              <a:rPr lang="en-US">
                <a:latin typeface="Calibri"/>
                <a:ea typeface="Calibri"/>
                <a:cs typeface="Calibri"/>
                <a:hlinkClick r:id="rId7">
                  <a:extLst>
                    <a:ext uri="{A12FA001-AC4F-418D-AE19-62706E023703}">
                      <ahyp:hlinkClr xmlns:ahyp="http://schemas.microsoft.com/office/drawing/2018/hyperlinkcolor" val="tx"/>
                    </a:ext>
                  </a:extLst>
                </a:hlinkClick>
              </a:rPr>
              <a:t>https://uxmag.com/articles/pilot-error-chapanis-and-the-shape-of-things-to-come</a:t>
            </a:r>
            <a:endParaRPr lang="en-US">
              <a:latin typeface="Calibri"/>
              <a:ea typeface="Calibri"/>
              <a:cs typeface="Calibri"/>
            </a:endParaRPr>
          </a:p>
          <a:p>
            <a:pPr marL="171450" indent="-171450">
              <a:buFont typeface="Arial"/>
              <a:buChar char="•"/>
            </a:pPr>
            <a:endParaRPr lang="en-US">
              <a:latin typeface="Calibri"/>
              <a:ea typeface="Calibri"/>
              <a:cs typeface="Calibri"/>
            </a:endParaRPr>
          </a:p>
          <a:p>
            <a:pPr marL="171450" indent="-171450">
              <a:buFont typeface="Arial"/>
              <a:buChar char="•"/>
            </a:pPr>
            <a:r>
              <a:rPr lang="en-US">
                <a:latin typeface="Calibri"/>
                <a:ea typeface="Calibri"/>
                <a:cs typeface="Calibri"/>
              </a:rPr>
              <a:t>First mouse: </a:t>
            </a:r>
            <a:r>
              <a:rPr lang="en-US">
                <a:latin typeface="Calibri"/>
                <a:ea typeface="Calibri"/>
                <a:cs typeface="Calibri"/>
                <a:hlinkClick r:id="rId8">
                  <a:extLst>
                    <a:ext uri="{A12FA001-AC4F-418D-AE19-62706E023703}">
                      <ahyp:hlinkClr xmlns:ahyp="http://schemas.microsoft.com/office/drawing/2018/hyperlinkcolor" val="tx"/>
                    </a:ext>
                  </a:extLst>
                </a:hlinkClick>
              </a:rPr>
              <a:t>https://www.computerhistory.org/revolution/input-output/14/350</a:t>
            </a:r>
            <a:r>
              <a:rPr lang="en-US">
                <a:latin typeface="Calibri"/>
                <a:ea typeface="Calibri"/>
                <a:cs typeface="Calibri"/>
              </a:rPr>
              <a:t> (Doug Engelbart)</a:t>
            </a:r>
          </a:p>
        </p:txBody>
      </p:sp>
    </p:spTree>
    <p:extLst>
      <p:ext uri="{BB962C8B-B14F-4D97-AF65-F5344CB8AC3E}">
        <p14:creationId xmlns:p14="http://schemas.microsoft.com/office/powerpoint/2010/main" val="2189108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2194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a:t>There are various qualitative and quantitative methods we can use in UX research. Here, I’m sharing the two methods we use most often.</a:t>
            </a:r>
          </a:p>
          <a:p>
            <a:endParaRPr lang="en-US">
              <a:cs typeface="Arial"/>
            </a:endParaRPr>
          </a:p>
          <a:p>
            <a:r>
              <a:rPr lang="en-US" b="1">
                <a:cs typeface="Arial"/>
              </a:rPr>
              <a:t>(semi structured)Interviews</a:t>
            </a:r>
            <a:endParaRPr lang="en-US">
              <a:cs typeface="Arial"/>
            </a:endParaRPr>
          </a:p>
          <a:p>
            <a:pPr marL="171450" indent="-171450">
              <a:buFont typeface="Calibri"/>
              <a:buChar char="-"/>
            </a:pPr>
            <a:r>
              <a:rPr lang="en-US"/>
              <a:t>It's a casual chat. We need understand your work.</a:t>
            </a:r>
            <a:endParaRPr lang="en-US">
              <a:cs typeface="Arial"/>
            </a:endParaRPr>
          </a:p>
          <a:p>
            <a:pPr marL="171450" indent="-171450">
              <a:buFont typeface="Calibri"/>
              <a:buChar char="-"/>
            </a:pPr>
            <a:r>
              <a:rPr lang="en-US">
                <a:cs typeface="Arial"/>
              </a:rPr>
              <a:t>We need to understand </a:t>
            </a:r>
            <a:r>
              <a:rPr lang="en-US" b="1">
                <a:cs typeface="Arial"/>
              </a:rPr>
              <a:t>How?</a:t>
            </a:r>
            <a:r>
              <a:rPr lang="en-US">
                <a:cs typeface="Arial"/>
              </a:rPr>
              <a:t> you work in your daily live and </a:t>
            </a:r>
            <a:r>
              <a:rPr lang="en-US" b="1">
                <a:cs typeface="Arial"/>
              </a:rPr>
              <a:t>Why? </a:t>
            </a:r>
            <a:r>
              <a:rPr lang="en-US">
                <a:cs typeface="Arial"/>
              </a:rPr>
              <a:t>you work the way you do.</a:t>
            </a:r>
          </a:p>
          <a:p>
            <a:endParaRPr lang="en-US">
              <a:cs typeface="Arial"/>
            </a:endParaRPr>
          </a:p>
          <a:p>
            <a:pPr marL="171450" indent="-171450">
              <a:buFont typeface="Calibri"/>
              <a:buChar char="-"/>
            </a:pPr>
            <a:r>
              <a:rPr lang="en-US">
                <a:cs typeface="Arial"/>
              </a:rPr>
              <a:t>For example, we ask you</a:t>
            </a:r>
          </a:p>
          <a:p>
            <a:pPr marL="628650" lvl="1" indent="-171450">
              <a:buFont typeface="Calibri"/>
              <a:buChar char="-"/>
            </a:pPr>
            <a:r>
              <a:rPr lang="en-US"/>
              <a:t>Could you describe us your current workflow?</a:t>
            </a:r>
            <a:endParaRPr lang="en-US">
              <a:cs typeface="Arial"/>
            </a:endParaRPr>
          </a:p>
          <a:p>
            <a:pPr marL="628650" lvl="1" indent="-171450">
              <a:buFont typeface="Calibri"/>
              <a:buChar char="-"/>
            </a:pPr>
            <a:r>
              <a:rPr lang="en-US">
                <a:cs typeface="Arial"/>
              </a:rPr>
              <a:t>Could you describe us your experience with a particular feature in Pangea?</a:t>
            </a:r>
            <a:endParaRPr lang="en-US"/>
          </a:p>
          <a:p>
            <a:pPr lvl="1"/>
            <a:endParaRPr lang="en-US">
              <a:cs typeface="Arial"/>
            </a:endParaRPr>
          </a:p>
          <a:p>
            <a:pPr lvl="1"/>
            <a:endParaRPr lang="en-US"/>
          </a:p>
          <a:p>
            <a:pPr marL="171450" indent="-171450">
              <a:buFont typeface="Calibri"/>
              <a:buChar char="-"/>
            </a:pPr>
            <a:r>
              <a:rPr lang="en-US"/>
              <a:t>During the interviews, we </a:t>
            </a:r>
            <a:r>
              <a:rPr lang="en-US" b="1"/>
              <a:t>learn from your experiences to understand your needs</a:t>
            </a:r>
            <a:r>
              <a:rPr lang="en-US"/>
              <a:t>. This helps us gain a better understanding of your processes and, as a result, design features that align with your work.</a:t>
            </a:r>
          </a:p>
          <a:p>
            <a:endParaRPr lang="en-US"/>
          </a:p>
        </p:txBody>
      </p:sp>
    </p:spTree>
    <p:extLst>
      <p:ext uri="{BB962C8B-B14F-4D97-AF65-F5344CB8AC3E}">
        <p14:creationId xmlns:p14="http://schemas.microsoft.com/office/powerpoint/2010/main" val="4013091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9"/>
        <p:cNvGrpSpPr/>
        <p:nvPr/>
      </p:nvGrpSpPr>
      <p:grpSpPr>
        <a:xfrm>
          <a:off x="0" y="0"/>
          <a:ext cx="0" cy="0"/>
          <a:chOff x="0" y="0"/>
          <a:chExt cx="0" cy="0"/>
        </a:xfrm>
      </p:grpSpPr>
      <p:sp>
        <p:nvSpPr>
          <p:cNvPr id="11" name="Shape 11"/>
          <p:cNvSpPr/>
          <p:nvPr/>
        </p:nvSpPr>
        <p:spPr>
          <a:xfrm flipH="1">
            <a:off x="-151" y="8"/>
            <a:ext cx="9144000" cy="4156799"/>
          </a:xfrm>
          <a:prstGeom prst="rect">
            <a:avLst/>
          </a:prstGeom>
          <a:solidFill>
            <a:srgbClr val="186C97"/>
          </a:solidFill>
          <a:ln>
            <a:noFill/>
          </a:ln>
        </p:spPr>
        <p:txBody>
          <a:bodyPr lIns="68569" tIns="68569" rIns="68569" bIns="68569" anchor="ctr" anchorCtr="0">
            <a:noAutofit/>
          </a:bodyPr>
          <a:lstStyle/>
          <a:p>
            <a:pPr lvl="0">
              <a:spcBef>
                <a:spcPts val="0"/>
              </a:spcBef>
              <a:buNone/>
            </a:pPr>
            <a:endParaRPr sz="1050"/>
          </a:p>
        </p:txBody>
      </p:sp>
      <p:pic>
        <p:nvPicPr>
          <p:cNvPr id="7" name="Picture 6">
            <a:extLst>
              <a:ext uri="{FF2B5EF4-FFF2-40B4-BE49-F238E27FC236}">
                <a16:creationId xmlns:a16="http://schemas.microsoft.com/office/drawing/2014/main" id="{078C6638-73E5-4167-A313-F1D4C1CB1510}"/>
              </a:ext>
            </a:extLst>
          </p:cNvPr>
          <p:cNvPicPr>
            <a:picLocks noChangeAspect="1"/>
          </p:cNvPicPr>
          <p:nvPr userDrawn="1"/>
        </p:nvPicPr>
        <p:blipFill>
          <a:blip r:embed="rId2">
            <a:lum bright="6000"/>
            <a:extLst>
              <a:ext uri="{28A0092B-C50C-407E-A947-70E740481C1C}">
                <a14:useLocalDpi xmlns:a14="http://schemas.microsoft.com/office/drawing/2010/main" val="0"/>
              </a:ext>
            </a:extLst>
          </a:blip>
          <a:stretch>
            <a:fillRect/>
          </a:stretch>
        </p:blipFill>
        <p:spPr>
          <a:xfrm>
            <a:off x="-632507" y="-3152775"/>
            <a:ext cx="10428353" cy="7319107"/>
          </a:xfrm>
          <a:prstGeom prst="rect">
            <a:avLst/>
          </a:prstGeom>
        </p:spPr>
      </p:pic>
      <p:sp>
        <p:nvSpPr>
          <p:cNvPr id="12" name="Shape 12"/>
          <p:cNvSpPr txBox="1">
            <a:spLocks noGrp="1"/>
          </p:cNvSpPr>
          <p:nvPr>
            <p:ph type="ctrTitle"/>
          </p:nvPr>
        </p:nvSpPr>
        <p:spPr>
          <a:xfrm>
            <a:off x="685808" y="2196009"/>
            <a:ext cx="5494865" cy="1159799"/>
          </a:xfrm>
          <a:prstGeom prst="rect">
            <a:avLst/>
          </a:prstGeom>
        </p:spPr>
        <p:txBody>
          <a:bodyPr lIns="68400" tIns="68400" rIns="68400" bIns="68400" anchor="b" anchorCtr="0"/>
          <a:lstStyle>
            <a:lvl1pPr lvl="0">
              <a:spcBef>
                <a:spcPts val="0"/>
              </a:spcBef>
              <a:buClr>
                <a:srgbClr val="FFFFFF"/>
              </a:buClr>
              <a:buSzPct val="100000"/>
              <a:defRPr sz="4500" b="1" cap="all" baseline="0">
                <a:solidFill>
                  <a:srgbClr val="FFFFFF"/>
                </a:solidFill>
                <a:latin typeface="+mj-lt"/>
              </a:defRPr>
            </a:lvl1pPr>
            <a:lvl2pPr lvl="1">
              <a:spcBef>
                <a:spcPts val="0"/>
              </a:spcBef>
              <a:buClr>
                <a:srgbClr val="FFFFFF"/>
              </a:buClr>
              <a:buSzPct val="100000"/>
              <a:defRPr sz="4500">
                <a:solidFill>
                  <a:srgbClr val="FFFFFF"/>
                </a:solidFill>
              </a:defRPr>
            </a:lvl2pPr>
            <a:lvl3pPr lvl="2">
              <a:spcBef>
                <a:spcPts val="0"/>
              </a:spcBef>
              <a:buClr>
                <a:srgbClr val="FFFFFF"/>
              </a:buClr>
              <a:buSzPct val="100000"/>
              <a:defRPr sz="4500">
                <a:solidFill>
                  <a:srgbClr val="FFFFFF"/>
                </a:solidFill>
              </a:defRPr>
            </a:lvl3pPr>
            <a:lvl4pPr lvl="3">
              <a:spcBef>
                <a:spcPts val="0"/>
              </a:spcBef>
              <a:buClr>
                <a:srgbClr val="FFFFFF"/>
              </a:buClr>
              <a:buSzPct val="100000"/>
              <a:defRPr sz="4500">
                <a:solidFill>
                  <a:srgbClr val="FFFFFF"/>
                </a:solidFill>
              </a:defRPr>
            </a:lvl4pPr>
            <a:lvl5pPr lvl="4">
              <a:spcBef>
                <a:spcPts val="0"/>
              </a:spcBef>
              <a:buClr>
                <a:srgbClr val="FFFFFF"/>
              </a:buClr>
              <a:buSzPct val="100000"/>
              <a:defRPr sz="4500">
                <a:solidFill>
                  <a:srgbClr val="FFFFFF"/>
                </a:solidFill>
              </a:defRPr>
            </a:lvl5pPr>
            <a:lvl6pPr lvl="5">
              <a:spcBef>
                <a:spcPts val="0"/>
              </a:spcBef>
              <a:buClr>
                <a:srgbClr val="FFFFFF"/>
              </a:buClr>
              <a:buSzPct val="100000"/>
              <a:defRPr sz="4500">
                <a:solidFill>
                  <a:srgbClr val="FFFFFF"/>
                </a:solidFill>
              </a:defRPr>
            </a:lvl6pPr>
            <a:lvl7pPr lvl="6">
              <a:spcBef>
                <a:spcPts val="0"/>
              </a:spcBef>
              <a:buClr>
                <a:srgbClr val="FFFFFF"/>
              </a:buClr>
              <a:buSzPct val="100000"/>
              <a:defRPr sz="4500">
                <a:solidFill>
                  <a:srgbClr val="FFFFFF"/>
                </a:solidFill>
              </a:defRPr>
            </a:lvl7pPr>
            <a:lvl8pPr lvl="7">
              <a:spcBef>
                <a:spcPts val="0"/>
              </a:spcBef>
              <a:buClr>
                <a:srgbClr val="FFFFFF"/>
              </a:buClr>
              <a:buSzPct val="100000"/>
              <a:defRPr sz="4500">
                <a:solidFill>
                  <a:srgbClr val="FFFFFF"/>
                </a:solidFill>
              </a:defRPr>
            </a:lvl8pPr>
            <a:lvl9pPr lvl="8">
              <a:spcBef>
                <a:spcPts val="0"/>
              </a:spcBef>
              <a:buClr>
                <a:srgbClr val="FFFFFF"/>
              </a:buClr>
              <a:buSzPct val="100000"/>
              <a:defRPr sz="4500">
                <a:solidFill>
                  <a:srgbClr val="FFFFFF"/>
                </a:solidFill>
              </a:defRPr>
            </a:lvl9pPr>
          </a:lstStyle>
          <a:p>
            <a:endParaRPr lang="en-US"/>
          </a:p>
        </p:txBody>
      </p:sp>
      <p:sp>
        <p:nvSpPr>
          <p:cNvPr id="13" name="Shape 17"/>
          <p:cNvSpPr txBox="1">
            <a:spLocks noGrp="1"/>
          </p:cNvSpPr>
          <p:nvPr>
            <p:ph type="subTitle" idx="1"/>
          </p:nvPr>
        </p:nvSpPr>
        <p:spPr>
          <a:xfrm>
            <a:off x="685810" y="4303239"/>
            <a:ext cx="5008199" cy="687600"/>
          </a:xfrm>
          <a:prstGeom prst="rect">
            <a:avLst/>
          </a:prstGeom>
        </p:spPr>
        <p:txBody>
          <a:bodyPr lIns="68400" tIns="68400" rIns="68400" bIns="68400" anchor="ctr" anchorCtr="0"/>
          <a:lstStyle>
            <a:lvl1pPr lvl="0" rtl="0">
              <a:spcBef>
                <a:spcPts val="0"/>
              </a:spcBef>
              <a:buClr>
                <a:srgbClr val="415665"/>
              </a:buClr>
              <a:buSzPct val="100000"/>
              <a:buNone/>
              <a:defRPr sz="1350" b="1">
                <a:solidFill>
                  <a:srgbClr val="636972"/>
                </a:solidFill>
                <a:latin typeface="+mn-lt"/>
              </a:defRPr>
            </a:lvl1pPr>
            <a:lvl2pPr lvl="1" rtl="0">
              <a:spcBef>
                <a:spcPts val="0"/>
              </a:spcBef>
              <a:buClr>
                <a:srgbClr val="415665"/>
              </a:buClr>
              <a:buSzPct val="100000"/>
              <a:buNone/>
              <a:defRPr sz="1350"/>
            </a:lvl2pPr>
            <a:lvl3pPr lvl="2" rtl="0">
              <a:spcBef>
                <a:spcPts val="0"/>
              </a:spcBef>
              <a:buClr>
                <a:srgbClr val="415665"/>
              </a:buClr>
              <a:buSzPct val="100000"/>
              <a:buNone/>
              <a:defRPr sz="1350"/>
            </a:lvl3pPr>
            <a:lvl4pPr lvl="3" rtl="0">
              <a:spcBef>
                <a:spcPts val="0"/>
              </a:spcBef>
              <a:buClr>
                <a:srgbClr val="415665"/>
              </a:buClr>
              <a:buNone/>
              <a:defRPr/>
            </a:lvl4pPr>
            <a:lvl5pPr lvl="4" rtl="0">
              <a:spcBef>
                <a:spcPts val="0"/>
              </a:spcBef>
              <a:buClr>
                <a:srgbClr val="415665"/>
              </a:buClr>
              <a:buNone/>
              <a:defRPr/>
            </a:lvl5pPr>
            <a:lvl6pPr lvl="5" rtl="0">
              <a:spcBef>
                <a:spcPts val="0"/>
              </a:spcBef>
              <a:buClr>
                <a:srgbClr val="415665"/>
              </a:buClr>
              <a:buNone/>
              <a:defRPr/>
            </a:lvl6pPr>
            <a:lvl7pPr lvl="6" rtl="0">
              <a:spcBef>
                <a:spcPts val="0"/>
              </a:spcBef>
              <a:buClr>
                <a:srgbClr val="415665"/>
              </a:buClr>
              <a:buNone/>
              <a:defRPr/>
            </a:lvl7pPr>
            <a:lvl8pPr lvl="7" rtl="0">
              <a:spcBef>
                <a:spcPts val="0"/>
              </a:spcBef>
              <a:buClr>
                <a:srgbClr val="415665"/>
              </a:buClr>
              <a:buNone/>
              <a:defRPr/>
            </a:lvl8pPr>
            <a:lvl9pPr lvl="8" rtl="0">
              <a:spcBef>
                <a:spcPts val="0"/>
              </a:spcBef>
              <a:buClr>
                <a:srgbClr val="415665"/>
              </a:buClr>
              <a:buNone/>
              <a:defRPr/>
            </a:lvl9pPr>
          </a:lstStyle>
          <a:p>
            <a:endParaRPr/>
          </a:p>
        </p:txBody>
      </p:sp>
      <p:pic>
        <p:nvPicPr>
          <p:cNvPr id="8" name="Picture 7">
            <a:extLst>
              <a:ext uri="{FF2B5EF4-FFF2-40B4-BE49-F238E27FC236}">
                <a16:creationId xmlns:a16="http://schemas.microsoft.com/office/drawing/2014/main" id="{1F35A07C-5D27-4744-8570-564AA33D03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8285" y="4419266"/>
            <a:ext cx="1699539" cy="45554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6"/>
        <p:cNvGrpSpPr/>
        <p:nvPr/>
      </p:nvGrpSpPr>
      <p:grpSpPr>
        <a:xfrm>
          <a:off x="0" y="0"/>
          <a:ext cx="0" cy="0"/>
          <a:chOff x="0" y="0"/>
          <a:chExt cx="0" cy="0"/>
        </a:xfrm>
      </p:grpSpPr>
      <p:sp>
        <p:nvSpPr>
          <p:cNvPr id="47" name="Shape 47"/>
          <p:cNvSpPr/>
          <p:nvPr/>
        </p:nvSpPr>
        <p:spPr>
          <a:xfrm flipH="1">
            <a:off x="-72" y="1"/>
            <a:ext cx="669599" cy="5143499"/>
          </a:xfrm>
          <a:prstGeom prst="rect">
            <a:avLst/>
          </a:prstGeom>
          <a:solidFill>
            <a:srgbClr val="000000">
              <a:alpha val="3460"/>
            </a:srgbClr>
          </a:solidFill>
          <a:ln>
            <a:noFill/>
          </a:ln>
        </p:spPr>
        <p:txBody>
          <a:bodyPr lIns="68569" tIns="68569" rIns="68569" bIns="68569" anchor="ctr" anchorCtr="0">
            <a:noAutofit/>
          </a:bodyPr>
          <a:lstStyle/>
          <a:p>
            <a:pPr lvl="0">
              <a:spcBef>
                <a:spcPts val="0"/>
              </a:spcBef>
              <a:buNone/>
            </a:pPr>
            <a:endParaRPr sz="1050"/>
          </a:p>
        </p:txBody>
      </p:sp>
      <p:sp>
        <p:nvSpPr>
          <p:cNvPr id="48" name="Shape 48"/>
          <p:cNvSpPr/>
          <p:nvPr/>
        </p:nvSpPr>
        <p:spPr>
          <a:xfrm flipH="1">
            <a:off x="-72" y="14"/>
            <a:ext cx="669599" cy="1139999"/>
          </a:xfrm>
          <a:prstGeom prst="rect">
            <a:avLst/>
          </a:prstGeom>
          <a:solidFill>
            <a:srgbClr val="186C97"/>
          </a:solidFill>
          <a:ln>
            <a:noFill/>
          </a:ln>
        </p:spPr>
        <p:txBody>
          <a:bodyPr lIns="68569" tIns="68569" rIns="68569" bIns="68569" anchor="ctr" anchorCtr="0">
            <a:noAutofit/>
          </a:bodyPr>
          <a:lstStyle/>
          <a:p>
            <a:pPr lvl="0">
              <a:spcBef>
                <a:spcPts val="0"/>
              </a:spcBef>
              <a:buNone/>
            </a:pPr>
            <a:endParaRPr sz="1050"/>
          </a:p>
        </p:txBody>
      </p:sp>
      <p:sp>
        <p:nvSpPr>
          <p:cNvPr id="49" name="Shape 49"/>
          <p:cNvSpPr txBox="1">
            <a:spLocks noGrp="1"/>
          </p:cNvSpPr>
          <p:nvPr>
            <p:ph type="title"/>
          </p:nvPr>
        </p:nvSpPr>
        <p:spPr>
          <a:xfrm>
            <a:off x="844425" y="5611"/>
            <a:ext cx="4512000" cy="1139999"/>
          </a:xfrm>
          <a:prstGeom prst="rect">
            <a:avLst/>
          </a:prstGeom>
        </p:spPr>
        <p:txBody>
          <a:bodyPr lIns="68400" tIns="68400" rIns="68400" bIns="68400" anchor="b" anchorCtr="0"/>
          <a:lstStyle>
            <a:lvl1pPr lvl="0">
              <a:spcBef>
                <a:spcPts val="0"/>
              </a:spcBef>
              <a:defRPr b="1" cap="all" baseline="0">
                <a:solidFill>
                  <a:srgbClr val="186C97"/>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0" name="Shape 50"/>
          <p:cNvSpPr txBox="1">
            <a:spLocks noGrp="1"/>
          </p:cNvSpPr>
          <p:nvPr>
            <p:ph type="sldNum" idx="12"/>
          </p:nvPr>
        </p:nvSpPr>
        <p:spPr>
          <a:xfrm>
            <a:off x="-72" y="14"/>
            <a:ext cx="669599" cy="1139999"/>
          </a:xfrm>
          <a:prstGeom prst="rect">
            <a:avLst/>
          </a:prstGeom>
        </p:spPr>
        <p:txBody>
          <a:bodyPr lIns="68400" tIns="68400" rIns="68400" bIns="68400" anchor="b" anchorCtr="0">
            <a:noAutofit/>
          </a:bodyPr>
          <a:lstStyle>
            <a:lvl1pPr algn="ctr">
              <a:defRPr sz="2400">
                <a:solidFill>
                  <a:schemeClr val="bg1"/>
                </a:solidFill>
                <a:latin typeface="+mj-lt"/>
              </a:defRPr>
            </a:lvl1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Shape 46"/>
        <p:cNvGrpSpPr/>
        <p:nvPr/>
      </p:nvGrpSpPr>
      <p:grpSpPr>
        <a:xfrm>
          <a:off x="0" y="0"/>
          <a:ext cx="0" cy="0"/>
          <a:chOff x="0" y="0"/>
          <a:chExt cx="0" cy="0"/>
        </a:xfrm>
      </p:grpSpPr>
      <p:sp>
        <p:nvSpPr>
          <p:cNvPr id="8" name="Content Placeholder 4"/>
          <p:cNvSpPr>
            <a:spLocks noGrp="1"/>
          </p:cNvSpPr>
          <p:nvPr>
            <p:ph sz="quarter" idx="10"/>
          </p:nvPr>
        </p:nvSpPr>
        <p:spPr>
          <a:xfrm>
            <a:off x="1756800" y="1501200"/>
            <a:ext cx="6096000" cy="3049200"/>
          </a:xfrm>
        </p:spPr>
        <p:txBody>
          <a:bodyPr/>
          <a:lstStyle>
            <a:lvl5pPr>
              <a:defRPr>
                <a:latin typeface="+mn-lt"/>
              </a:defRPr>
            </a:lvl5pPr>
          </a:lstStyle>
          <a:p>
            <a:pPr lvl="4"/>
            <a:endParaRPr lang="en-US"/>
          </a:p>
        </p:txBody>
      </p:sp>
      <p:sp>
        <p:nvSpPr>
          <p:cNvPr id="47" name="Shape 47"/>
          <p:cNvSpPr/>
          <p:nvPr/>
        </p:nvSpPr>
        <p:spPr>
          <a:xfrm flipH="1">
            <a:off x="-72" y="1"/>
            <a:ext cx="669599" cy="5143499"/>
          </a:xfrm>
          <a:prstGeom prst="rect">
            <a:avLst/>
          </a:prstGeom>
          <a:solidFill>
            <a:srgbClr val="000000">
              <a:alpha val="3460"/>
            </a:srgbClr>
          </a:solidFill>
          <a:ln>
            <a:noFill/>
          </a:ln>
        </p:spPr>
        <p:txBody>
          <a:bodyPr lIns="68569" tIns="68569" rIns="68569" bIns="68569" anchor="ctr" anchorCtr="0">
            <a:noAutofit/>
          </a:bodyPr>
          <a:lstStyle/>
          <a:p>
            <a:pPr lvl="0">
              <a:spcBef>
                <a:spcPts val="0"/>
              </a:spcBef>
              <a:buNone/>
            </a:pPr>
            <a:endParaRPr sz="1050"/>
          </a:p>
        </p:txBody>
      </p:sp>
      <p:sp>
        <p:nvSpPr>
          <p:cNvPr id="48" name="Shape 48"/>
          <p:cNvSpPr/>
          <p:nvPr/>
        </p:nvSpPr>
        <p:spPr>
          <a:xfrm flipH="1">
            <a:off x="-72" y="14"/>
            <a:ext cx="669599" cy="1139999"/>
          </a:xfrm>
          <a:prstGeom prst="rect">
            <a:avLst/>
          </a:prstGeom>
          <a:solidFill>
            <a:srgbClr val="186C97"/>
          </a:solidFill>
          <a:ln>
            <a:noFill/>
          </a:ln>
        </p:spPr>
        <p:txBody>
          <a:bodyPr lIns="68569" tIns="68569" rIns="68569" bIns="68569" anchor="ctr" anchorCtr="0">
            <a:noAutofit/>
          </a:bodyPr>
          <a:lstStyle/>
          <a:p>
            <a:pPr lvl="0">
              <a:spcBef>
                <a:spcPts val="0"/>
              </a:spcBef>
              <a:buNone/>
            </a:pPr>
            <a:endParaRPr sz="1050"/>
          </a:p>
        </p:txBody>
      </p:sp>
      <p:sp>
        <p:nvSpPr>
          <p:cNvPr id="49" name="Shape 49"/>
          <p:cNvSpPr txBox="1">
            <a:spLocks noGrp="1"/>
          </p:cNvSpPr>
          <p:nvPr>
            <p:ph type="title"/>
          </p:nvPr>
        </p:nvSpPr>
        <p:spPr>
          <a:xfrm>
            <a:off x="844425" y="5611"/>
            <a:ext cx="4512000" cy="1139999"/>
          </a:xfrm>
          <a:prstGeom prst="rect">
            <a:avLst/>
          </a:prstGeom>
        </p:spPr>
        <p:txBody>
          <a:bodyPr lIns="68400" tIns="68400" rIns="68400" bIns="68400" anchor="b" anchorCtr="0"/>
          <a:lstStyle>
            <a:lvl1pPr lvl="0">
              <a:spcBef>
                <a:spcPts val="0"/>
              </a:spcBef>
              <a:defRPr b="1" cap="all" baseline="0">
                <a:solidFill>
                  <a:srgbClr val="186C97"/>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0" name="Shape 50"/>
          <p:cNvSpPr txBox="1">
            <a:spLocks noGrp="1"/>
          </p:cNvSpPr>
          <p:nvPr>
            <p:ph type="sldNum" idx="12"/>
          </p:nvPr>
        </p:nvSpPr>
        <p:spPr>
          <a:xfrm>
            <a:off x="-72" y="14"/>
            <a:ext cx="669599" cy="1139999"/>
          </a:xfrm>
          <a:prstGeom prst="rect">
            <a:avLst/>
          </a:prstGeom>
        </p:spPr>
        <p:txBody>
          <a:bodyPr lIns="68400" tIns="68400" rIns="68400" bIns="68400" anchor="b" anchorCtr="0">
            <a:noAutofit/>
          </a:bodyPr>
          <a:lstStyle>
            <a:lvl1pPr algn="ctr">
              <a:defRPr sz="2400">
                <a:solidFill>
                  <a:schemeClr val="bg1"/>
                </a:solidFill>
                <a:latin typeface="+mj-lt"/>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913772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Map">
    <p:bg>
      <p:bgPr>
        <a:solidFill>
          <a:srgbClr val="BDDAE8"/>
        </a:solidFill>
        <a:effectLst/>
      </p:bgPr>
    </p:bg>
    <p:spTree>
      <p:nvGrpSpPr>
        <p:cNvPr id="1" name="Shape 46"/>
        <p:cNvGrpSpPr/>
        <p:nvPr/>
      </p:nvGrpSpPr>
      <p:grpSpPr>
        <a:xfrm>
          <a:off x="0" y="0"/>
          <a:ext cx="0" cy="0"/>
          <a:chOff x="0" y="0"/>
          <a:chExt cx="0" cy="0"/>
        </a:xfrm>
      </p:grpSpPr>
      <p:sp>
        <p:nvSpPr>
          <p:cNvPr id="47" name="Shape 47"/>
          <p:cNvSpPr/>
          <p:nvPr/>
        </p:nvSpPr>
        <p:spPr>
          <a:xfrm flipH="1">
            <a:off x="-72" y="1"/>
            <a:ext cx="669599" cy="5143499"/>
          </a:xfrm>
          <a:prstGeom prst="rect">
            <a:avLst/>
          </a:prstGeom>
          <a:solidFill>
            <a:srgbClr val="000000">
              <a:alpha val="3460"/>
            </a:srgbClr>
          </a:solidFill>
          <a:ln>
            <a:noFill/>
          </a:ln>
        </p:spPr>
        <p:txBody>
          <a:bodyPr lIns="68569" tIns="68569" rIns="68569" bIns="68569" anchor="ctr" anchorCtr="0">
            <a:noAutofit/>
          </a:bodyPr>
          <a:lstStyle/>
          <a:p>
            <a:pPr lvl="0">
              <a:spcBef>
                <a:spcPts val="0"/>
              </a:spcBef>
              <a:buNone/>
            </a:pPr>
            <a:endParaRPr sz="1050"/>
          </a:p>
        </p:txBody>
      </p:sp>
      <p:sp>
        <p:nvSpPr>
          <p:cNvPr id="48" name="Shape 48"/>
          <p:cNvSpPr/>
          <p:nvPr/>
        </p:nvSpPr>
        <p:spPr>
          <a:xfrm flipH="1">
            <a:off x="-72" y="14"/>
            <a:ext cx="669599" cy="1139999"/>
          </a:xfrm>
          <a:prstGeom prst="rect">
            <a:avLst/>
          </a:prstGeom>
          <a:solidFill>
            <a:srgbClr val="186C97"/>
          </a:solidFill>
          <a:ln>
            <a:noFill/>
          </a:ln>
        </p:spPr>
        <p:txBody>
          <a:bodyPr lIns="68569" tIns="68569" rIns="68569" bIns="68569" anchor="ctr" anchorCtr="0">
            <a:noAutofit/>
          </a:bodyPr>
          <a:lstStyle/>
          <a:p>
            <a:pPr lvl="0">
              <a:spcBef>
                <a:spcPts val="0"/>
              </a:spcBef>
              <a:buNone/>
            </a:pPr>
            <a:endParaRPr sz="1050"/>
          </a:p>
        </p:txBody>
      </p:sp>
      <p:sp>
        <p:nvSpPr>
          <p:cNvPr id="49" name="Shape 49"/>
          <p:cNvSpPr txBox="1">
            <a:spLocks noGrp="1"/>
          </p:cNvSpPr>
          <p:nvPr>
            <p:ph type="title"/>
          </p:nvPr>
        </p:nvSpPr>
        <p:spPr>
          <a:xfrm>
            <a:off x="844425" y="5611"/>
            <a:ext cx="4512000" cy="1139999"/>
          </a:xfrm>
          <a:prstGeom prst="rect">
            <a:avLst/>
          </a:prstGeom>
        </p:spPr>
        <p:txBody>
          <a:bodyPr lIns="68400" tIns="68400" rIns="68400" bIns="68400" anchor="b" anchorCtr="0"/>
          <a:lstStyle>
            <a:lvl1pPr lvl="0">
              <a:spcBef>
                <a:spcPts val="0"/>
              </a:spcBef>
              <a:defRPr b="1" cap="all" baseline="0">
                <a:solidFill>
                  <a:schemeClr val="bg1"/>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0" name="Shape 50"/>
          <p:cNvSpPr txBox="1">
            <a:spLocks noGrp="1"/>
          </p:cNvSpPr>
          <p:nvPr>
            <p:ph type="sldNum" idx="12"/>
          </p:nvPr>
        </p:nvSpPr>
        <p:spPr>
          <a:xfrm>
            <a:off x="-72" y="14"/>
            <a:ext cx="669599" cy="1139999"/>
          </a:xfrm>
          <a:prstGeom prst="rect">
            <a:avLst/>
          </a:prstGeom>
        </p:spPr>
        <p:txBody>
          <a:bodyPr lIns="68400" tIns="68400" rIns="68400" bIns="68400" anchor="b" anchorCtr="0">
            <a:noAutofit/>
          </a:bodyPr>
          <a:lstStyle>
            <a:lvl1pPr algn="ctr">
              <a:defRPr sz="2400">
                <a:solidFill>
                  <a:schemeClr val="bg1"/>
                </a:solidFill>
                <a:latin typeface="+mj-lt"/>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993585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Blue_Blank">
    <p:bg>
      <p:bgPr>
        <a:solidFill>
          <a:schemeClr val="accent4"/>
        </a:solidFill>
        <a:effectLst/>
      </p:bgPr>
    </p:bg>
    <p:spTree>
      <p:nvGrpSpPr>
        <p:cNvPr id="1" name="Shape 46"/>
        <p:cNvGrpSpPr/>
        <p:nvPr/>
      </p:nvGrpSpPr>
      <p:grpSpPr>
        <a:xfrm>
          <a:off x="0" y="0"/>
          <a:ext cx="0" cy="0"/>
          <a:chOff x="0" y="0"/>
          <a:chExt cx="0" cy="0"/>
        </a:xfrm>
      </p:grpSpPr>
      <p:sp>
        <p:nvSpPr>
          <p:cNvPr id="47" name="Shape 47"/>
          <p:cNvSpPr/>
          <p:nvPr/>
        </p:nvSpPr>
        <p:spPr>
          <a:xfrm flipH="1">
            <a:off x="-72" y="2"/>
            <a:ext cx="669599" cy="1140000"/>
          </a:xfrm>
          <a:prstGeom prst="rect">
            <a:avLst/>
          </a:prstGeom>
          <a:solidFill>
            <a:srgbClr val="000000">
              <a:alpha val="3460"/>
            </a:srgbClr>
          </a:solidFill>
          <a:ln>
            <a:noFill/>
          </a:ln>
        </p:spPr>
        <p:txBody>
          <a:bodyPr lIns="68569" tIns="68569" rIns="68569" bIns="68569" anchor="ctr" anchorCtr="0">
            <a:noAutofit/>
          </a:bodyPr>
          <a:lstStyle/>
          <a:p>
            <a:pPr lvl="0">
              <a:spcBef>
                <a:spcPts val="0"/>
              </a:spcBef>
              <a:buNone/>
            </a:pPr>
            <a:endParaRPr sz="1050"/>
          </a:p>
        </p:txBody>
      </p:sp>
      <p:sp>
        <p:nvSpPr>
          <p:cNvPr id="48" name="Shape 48"/>
          <p:cNvSpPr/>
          <p:nvPr/>
        </p:nvSpPr>
        <p:spPr>
          <a:xfrm flipH="1">
            <a:off x="-72" y="14"/>
            <a:ext cx="669599" cy="1139999"/>
          </a:xfrm>
          <a:prstGeom prst="rect">
            <a:avLst/>
          </a:prstGeom>
          <a:solidFill>
            <a:srgbClr val="186C97"/>
          </a:solidFill>
          <a:ln>
            <a:noFill/>
          </a:ln>
        </p:spPr>
        <p:txBody>
          <a:bodyPr lIns="68569" tIns="68569" rIns="68569" bIns="68569" anchor="ctr" anchorCtr="0">
            <a:noAutofit/>
          </a:bodyPr>
          <a:lstStyle/>
          <a:p>
            <a:pPr lvl="0">
              <a:spcBef>
                <a:spcPts val="0"/>
              </a:spcBef>
              <a:buNone/>
            </a:pPr>
            <a:endParaRPr sz="1050"/>
          </a:p>
        </p:txBody>
      </p:sp>
      <p:sp>
        <p:nvSpPr>
          <p:cNvPr id="49" name="Shape 49"/>
          <p:cNvSpPr txBox="1">
            <a:spLocks noGrp="1"/>
          </p:cNvSpPr>
          <p:nvPr>
            <p:ph type="title"/>
          </p:nvPr>
        </p:nvSpPr>
        <p:spPr>
          <a:xfrm>
            <a:off x="844431" y="5611"/>
            <a:ext cx="8299575" cy="1139999"/>
          </a:xfrm>
          <a:prstGeom prst="rect">
            <a:avLst/>
          </a:prstGeom>
        </p:spPr>
        <p:txBody>
          <a:bodyPr lIns="68400" tIns="68400" rIns="68400" bIns="68400" anchor="b" anchorCtr="0"/>
          <a:lstStyle>
            <a:lvl1pPr lvl="0">
              <a:spcBef>
                <a:spcPts val="0"/>
              </a:spcBef>
              <a:defRPr b="1" cap="all" baseline="0">
                <a:solidFill>
                  <a:schemeClr val="bg1"/>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0" name="Shape 50"/>
          <p:cNvSpPr txBox="1">
            <a:spLocks noGrp="1"/>
          </p:cNvSpPr>
          <p:nvPr>
            <p:ph type="sldNum" idx="12"/>
          </p:nvPr>
        </p:nvSpPr>
        <p:spPr>
          <a:xfrm>
            <a:off x="-72" y="14"/>
            <a:ext cx="669599" cy="1139999"/>
          </a:xfrm>
          <a:prstGeom prst="rect">
            <a:avLst/>
          </a:prstGeom>
        </p:spPr>
        <p:txBody>
          <a:bodyPr lIns="68400" tIns="68400" rIns="68400" bIns="68400" anchor="b" anchorCtr="0">
            <a:noAutofit/>
          </a:bodyPr>
          <a:lstStyle>
            <a:lvl1pPr algn="ctr">
              <a:defRPr sz="2400">
                <a:solidFill>
                  <a:schemeClr val="bg1"/>
                </a:solidFill>
                <a:latin typeface="+mj-lt"/>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82493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1_Title + 1 column">
    <p:bg>
      <p:bgPr>
        <a:solidFill>
          <a:srgbClr val="007DBA"/>
        </a:solidFill>
        <a:effectLst/>
      </p:bgPr>
    </p:bg>
    <p:spTree>
      <p:nvGrpSpPr>
        <p:cNvPr id="1" name="Shape 25"/>
        <p:cNvGrpSpPr/>
        <p:nvPr/>
      </p:nvGrpSpPr>
      <p:grpSpPr>
        <a:xfrm>
          <a:off x="0" y="0"/>
          <a:ext cx="0" cy="0"/>
          <a:chOff x="0" y="0"/>
          <a:chExt cx="0" cy="0"/>
        </a:xfrm>
      </p:grpSpPr>
      <p:sp>
        <p:nvSpPr>
          <p:cNvPr id="26" name="Shape 26"/>
          <p:cNvSpPr/>
          <p:nvPr/>
        </p:nvSpPr>
        <p:spPr>
          <a:xfrm flipH="1">
            <a:off x="-72" y="1"/>
            <a:ext cx="669599" cy="5143499"/>
          </a:xfrm>
          <a:prstGeom prst="rect">
            <a:avLst/>
          </a:prstGeom>
          <a:solidFill>
            <a:srgbClr val="000000">
              <a:alpha val="3460"/>
            </a:srgbClr>
          </a:solidFill>
          <a:ln>
            <a:noFill/>
          </a:ln>
        </p:spPr>
        <p:txBody>
          <a:bodyPr lIns="68569" tIns="68569" rIns="68569" bIns="68569" anchor="ctr" anchorCtr="0">
            <a:noAutofit/>
          </a:bodyPr>
          <a:lstStyle/>
          <a:p>
            <a:pPr lvl="0">
              <a:spcBef>
                <a:spcPts val="0"/>
              </a:spcBef>
              <a:buNone/>
            </a:pPr>
            <a:endParaRPr sz="1050"/>
          </a:p>
        </p:txBody>
      </p:sp>
      <p:sp>
        <p:nvSpPr>
          <p:cNvPr id="27" name="Shape 27"/>
          <p:cNvSpPr/>
          <p:nvPr/>
        </p:nvSpPr>
        <p:spPr>
          <a:xfrm flipH="1">
            <a:off x="-72" y="14"/>
            <a:ext cx="669599" cy="1139999"/>
          </a:xfrm>
          <a:prstGeom prst="rect">
            <a:avLst/>
          </a:prstGeom>
          <a:solidFill>
            <a:srgbClr val="186C97"/>
          </a:solidFill>
          <a:ln>
            <a:noFill/>
          </a:ln>
        </p:spPr>
        <p:txBody>
          <a:bodyPr lIns="68569" tIns="68569" rIns="68569" bIns="68569" anchor="ctr" anchorCtr="0">
            <a:noAutofit/>
          </a:bodyPr>
          <a:lstStyle/>
          <a:p>
            <a:pPr lvl="0">
              <a:spcBef>
                <a:spcPts val="0"/>
              </a:spcBef>
              <a:buNone/>
            </a:pPr>
            <a:endParaRPr sz="1050"/>
          </a:p>
        </p:txBody>
      </p:sp>
      <p:sp>
        <p:nvSpPr>
          <p:cNvPr id="28" name="Shape 28"/>
          <p:cNvSpPr txBox="1">
            <a:spLocks noGrp="1"/>
          </p:cNvSpPr>
          <p:nvPr>
            <p:ph type="title"/>
          </p:nvPr>
        </p:nvSpPr>
        <p:spPr>
          <a:xfrm>
            <a:off x="844425" y="5611"/>
            <a:ext cx="4512000" cy="1139999"/>
          </a:xfrm>
          <a:prstGeom prst="rect">
            <a:avLst/>
          </a:prstGeom>
        </p:spPr>
        <p:txBody>
          <a:bodyPr lIns="68400" tIns="68400" rIns="68400" bIns="68400" anchor="b" anchorCtr="0">
            <a:normAutofit/>
          </a:bodyPr>
          <a:lstStyle>
            <a:lvl1pPr lvl="0">
              <a:spcBef>
                <a:spcPts val="0"/>
              </a:spcBef>
              <a:defRPr lang="en-US" sz="2400" b="0" i="0" u="none" strike="noStrike" cap="all" baseline="0" dirty="0">
                <a:solidFill>
                  <a:schemeClr val="tx2"/>
                </a:solidFill>
                <a:latin typeface="+mj-lt"/>
                <a:ea typeface="Californian FB" panose="0207040306080B030204" pitchFamily="18" charset="0"/>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a:p>
        </p:txBody>
      </p:sp>
      <p:sp>
        <p:nvSpPr>
          <p:cNvPr id="30" name="Shape 30"/>
          <p:cNvSpPr txBox="1">
            <a:spLocks noGrp="1"/>
          </p:cNvSpPr>
          <p:nvPr>
            <p:ph type="sldNum" idx="12"/>
          </p:nvPr>
        </p:nvSpPr>
        <p:spPr>
          <a:xfrm>
            <a:off x="-72" y="14"/>
            <a:ext cx="669599" cy="1139999"/>
          </a:xfrm>
          <a:prstGeom prst="rect">
            <a:avLst/>
          </a:prstGeom>
        </p:spPr>
        <p:txBody>
          <a:bodyPr lIns="68400" tIns="68400" rIns="68400" bIns="68400" anchor="b" anchorCtr="0">
            <a:noAutofit/>
          </a:bodyPr>
          <a:lstStyle>
            <a:lvl1pPr algn="ctr">
              <a:defRPr sz="2400">
                <a:solidFill>
                  <a:schemeClr val="bg1"/>
                </a:solidFill>
                <a:latin typeface="+mj-lt"/>
              </a:defRPr>
            </a:lvl1pPr>
          </a:lstStyle>
          <a:p>
            <a:fld id="{00000000-1234-1234-1234-123412341234}" type="slidenum">
              <a:rPr lang="en" smtClean="0"/>
              <a:pPr/>
              <a:t>‹#›</a:t>
            </a:fld>
            <a:endParaRPr lang="en"/>
          </a:p>
        </p:txBody>
      </p:sp>
      <p:sp>
        <p:nvSpPr>
          <p:cNvPr id="8" name="Content Placeholder 2"/>
          <p:cNvSpPr>
            <a:spLocks noGrp="1"/>
          </p:cNvSpPr>
          <p:nvPr>
            <p:ph idx="1"/>
          </p:nvPr>
        </p:nvSpPr>
        <p:spPr>
          <a:xfrm>
            <a:off x="844431" y="1533610"/>
            <a:ext cx="7691735" cy="3388491"/>
          </a:xfrm>
        </p:spPr>
        <p:txBody>
          <a:bodyPr>
            <a:normAutofit/>
          </a:bodyPr>
          <a:lstStyle>
            <a:lvl1pPr marL="0" indent="-228588">
              <a:spcBef>
                <a:spcPts val="1200"/>
              </a:spcBef>
              <a:spcAft>
                <a:spcPts val="0"/>
              </a:spcAft>
              <a:buClr>
                <a:schemeClr val="bg1"/>
              </a:buClr>
              <a:buFont typeface="Arial" panose="020B0604020202020204" pitchFamily="34" charset="0"/>
              <a:buChar char="•"/>
              <a:defRPr sz="1800">
                <a:solidFill>
                  <a:schemeClr val="tx2"/>
                </a:solidFill>
                <a:latin typeface="+mn-lt"/>
              </a:defRPr>
            </a:lvl1pPr>
            <a:lvl2pPr marL="457178" indent="-228588">
              <a:spcBef>
                <a:spcPts val="300"/>
              </a:spcBef>
              <a:buClr>
                <a:schemeClr val="bg1"/>
              </a:buClr>
              <a:buSzPct val="100000"/>
              <a:buFont typeface="Arial" panose="020B0604020202020204" pitchFamily="34" charset="0"/>
              <a:buChar char="•"/>
              <a:defRPr sz="1800">
                <a:solidFill>
                  <a:schemeClr val="tx2"/>
                </a:solidFill>
                <a:latin typeface="+mn-lt"/>
              </a:defRPr>
            </a:lvl2pPr>
            <a:lvl3pPr marL="685766" indent="-228588">
              <a:spcBef>
                <a:spcPts val="300"/>
              </a:spcBef>
              <a:spcAft>
                <a:spcPts val="0"/>
              </a:spcAft>
              <a:buClr>
                <a:schemeClr val="bg1"/>
              </a:buClr>
              <a:buSzPct val="100000"/>
              <a:buFont typeface="Skolar Sans PE" panose="00000500000000000000" pitchFamily="50" charset="0"/>
              <a:buChar char="•"/>
              <a:defRPr sz="1800">
                <a:solidFill>
                  <a:schemeClr val="tx2"/>
                </a:solidFill>
                <a:latin typeface="+mn-lt"/>
              </a:defRPr>
            </a:lvl3pPr>
            <a:lvl4pPr marL="914355" indent="-228588">
              <a:spcBef>
                <a:spcPts val="300"/>
              </a:spcBef>
              <a:buClr>
                <a:schemeClr val="bg1"/>
              </a:buClr>
              <a:buFont typeface="Arial" panose="020B0604020202020204" pitchFamily="34" charset="0"/>
              <a:buChar char="•"/>
              <a:defRPr lang="en-US" sz="1800" b="0" i="0" u="none" strike="noStrike" cap="none" dirty="0" smtClean="0">
                <a:solidFill>
                  <a:schemeClr val="tx2"/>
                </a:solidFill>
                <a:latin typeface="+mn-lt"/>
                <a:ea typeface="Source Sans Pro"/>
                <a:cs typeface="Arial"/>
                <a:sym typeface="Source Sans Pro"/>
              </a:defRPr>
            </a:lvl4pPr>
            <a:lvl5pPr marL="1142944" indent="-228588">
              <a:spcBef>
                <a:spcPts val="300"/>
              </a:spcBef>
              <a:buClr>
                <a:schemeClr val="bg1"/>
              </a:buClr>
              <a:buSzPct val="100000"/>
              <a:buFont typeface="Arial" panose="020B0604020202020204" pitchFamily="34" charset="0"/>
              <a:buChar char="•"/>
              <a:defRPr lang="en-US" sz="1800" b="0" i="0" u="none" strike="noStrike" cap="none" dirty="0" smtClean="0">
                <a:solidFill>
                  <a:schemeClr val="tx2"/>
                </a:solidFill>
                <a:latin typeface="+mn-lt"/>
                <a:ea typeface="Source Sans Pro"/>
                <a:cs typeface="Arial"/>
                <a:sym typeface="Source Sans 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7514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ig image background">
    <p:spTree>
      <p:nvGrpSpPr>
        <p:cNvPr id="1" name="Shape 51"/>
        <p:cNvGrpSpPr/>
        <p:nvPr/>
      </p:nvGrpSpPr>
      <p:grpSpPr>
        <a:xfrm>
          <a:off x="0" y="0"/>
          <a:ext cx="0" cy="0"/>
          <a:chOff x="0" y="0"/>
          <a:chExt cx="0" cy="0"/>
        </a:xfrm>
      </p:grpSpPr>
      <p:sp>
        <p:nvSpPr>
          <p:cNvPr id="52" name="Shape 52"/>
          <p:cNvSpPr/>
          <p:nvPr/>
        </p:nvSpPr>
        <p:spPr>
          <a:xfrm flipH="1">
            <a:off x="-75" y="1"/>
            <a:ext cx="1851600" cy="5143499"/>
          </a:xfrm>
          <a:prstGeom prst="rect">
            <a:avLst/>
          </a:prstGeom>
          <a:solidFill>
            <a:schemeClr val="tx1">
              <a:alpha val="37000"/>
            </a:schemeClr>
          </a:solidFill>
          <a:ln>
            <a:noFill/>
          </a:ln>
        </p:spPr>
        <p:txBody>
          <a:bodyPr lIns="68569" tIns="68569" rIns="68569" bIns="68569" anchor="ctr" anchorCtr="0">
            <a:noAutofit/>
          </a:bodyPr>
          <a:lstStyle/>
          <a:p>
            <a:pPr lvl="0">
              <a:spcBef>
                <a:spcPts val="0"/>
              </a:spcBef>
              <a:buNone/>
            </a:pPr>
            <a:endParaRPr sz="1050"/>
          </a:p>
        </p:txBody>
      </p:sp>
      <p:sp>
        <p:nvSpPr>
          <p:cNvPr id="54" name="Shape 54"/>
          <p:cNvSpPr txBox="1">
            <a:spLocks noGrp="1"/>
          </p:cNvSpPr>
          <p:nvPr>
            <p:ph type="title"/>
          </p:nvPr>
        </p:nvSpPr>
        <p:spPr>
          <a:xfrm>
            <a:off x="235234" y="205888"/>
            <a:ext cx="1381199" cy="1139999"/>
          </a:xfrm>
          <a:prstGeom prst="rect">
            <a:avLst/>
          </a:prstGeom>
        </p:spPr>
        <p:txBody>
          <a:bodyPr lIns="68400" tIns="68400" rIns="68400" bIns="68400" anchor="t" anchorCtr="0"/>
          <a:lstStyle>
            <a:lvl1pPr lvl="0" rtl="0">
              <a:spcBef>
                <a:spcPts val="0"/>
              </a:spcBef>
              <a:buClr>
                <a:srgbClr val="FFFFFF"/>
              </a:buClr>
              <a:buSzPct val="100000"/>
              <a:defRPr sz="1350" b="1">
                <a:solidFill>
                  <a:srgbClr val="FFFFFF"/>
                </a:solidFill>
                <a:latin typeface="+mj-lt"/>
              </a:defRPr>
            </a:lvl1pPr>
            <a:lvl2pPr lvl="1" rtl="0">
              <a:spcBef>
                <a:spcPts val="0"/>
              </a:spcBef>
              <a:buClr>
                <a:srgbClr val="FFFFFF"/>
              </a:buClr>
              <a:buSzPct val="100000"/>
              <a:defRPr sz="1350">
                <a:solidFill>
                  <a:srgbClr val="FFFFFF"/>
                </a:solidFill>
              </a:defRPr>
            </a:lvl2pPr>
            <a:lvl3pPr lvl="2" rtl="0">
              <a:spcBef>
                <a:spcPts val="0"/>
              </a:spcBef>
              <a:buClr>
                <a:srgbClr val="FFFFFF"/>
              </a:buClr>
              <a:buSzPct val="100000"/>
              <a:defRPr sz="1350">
                <a:solidFill>
                  <a:srgbClr val="FFFFFF"/>
                </a:solidFill>
              </a:defRPr>
            </a:lvl3pPr>
            <a:lvl4pPr lvl="3" rtl="0">
              <a:spcBef>
                <a:spcPts val="0"/>
              </a:spcBef>
              <a:buClr>
                <a:srgbClr val="FFFFFF"/>
              </a:buClr>
              <a:buSzPct val="100000"/>
              <a:defRPr sz="1350">
                <a:solidFill>
                  <a:srgbClr val="FFFFFF"/>
                </a:solidFill>
              </a:defRPr>
            </a:lvl4pPr>
            <a:lvl5pPr lvl="4" rtl="0">
              <a:spcBef>
                <a:spcPts val="0"/>
              </a:spcBef>
              <a:buClr>
                <a:srgbClr val="FFFFFF"/>
              </a:buClr>
              <a:buSzPct val="100000"/>
              <a:defRPr sz="1350">
                <a:solidFill>
                  <a:srgbClr val="FFFFFF"/>
                </a:solidFill>
              </a:defRPr>
            </a:lvl5pPr>
            <a:lvl6pPr lvl="5" rtl="0">
              <a:spcBef>
                <a:spcPts val="0"/>
              </a:spcBef>
              <a:buClr>
                <a:srgbClr val="FFFFFF"/>
              </a:buClr>
              <a:buSzPct val="100000"/>
              <a:defRPr sz="1350">
                <a:solidFill>
                  <a:srgbClr val="FFFFFF"/>
                </a:solidFill>
              </a:defRPr>
            </a:lvl6pPr>
            <a:lvl7pPr lvl="6" rtl="0">
              <a:spcBef>
                <a:spcPts val="0"/>
              </a:spcBef>
              <a:buClr>
                <a:srgbClr val="FFFFFF"/>
              </a:buClr>
              <a:buSzPct val="100000"/>
              <a:defRPr sz="1350">
                <a:solidFill>
                  <a:srgbClr val="FFFFFF"/>
                </a:solidFill>
              </a:defRPr>
            </a:lvl7pPr>
            <a:lvl8pPr lvl="7" rtl="0">
              <a:spcBef>
                <a:spcPts val="0"/>
              </a:spcBef>
              <a:buClr>
                <a:srgbClr val="FFFFFF"/>
              </a:buClr>
              <a:buSzPct val="100000"/>
              <a:defRPr sz="1350">
                <a:solidFill>
                  <a:srgbClr val="FFFFFF"/>
                </a:solidFill>
              </a:defRPr>
            </a:lvl8pPr>
            <a:lvl9pPr lvl="8" rtl="0">
              <a:spcBef>
                <a:spcPts val="0"/>
              </a:spcBef>
              <a:buClr>
                <a:srgbClr val="FFFFFF"/>
              </a:buClr>
              <a:buSzPct val="100000"/>
              <a:defRPr sz="1350">
                <a:solidFill>
                  <a:srgbClr val="FFFFFF"/>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p:nvPr/>
        </p:nvSpPr>
        <p:spPr>
          <a:xfrm flipH="1">
            <a:off x="-72" y="1"/>
            <a:ext cx="669599" cy="5143499"/>
          </a:xfrm>
          <a:prstGeom prst="rect">
            <a:avLst/>
          </a:prstGeom>
          <a:solidFill>
            <a:srgbClr val="000000">
              <a:alpha val="3460"/>
            </a:srgbClr>
          </a:solidFill>
          <a:ln>
            <a:noFill/>
          </a:ln>
        </p:spPr>
        <p:txBody>
          <a:bodyPr lIns="68569" tIns="68569" rIns="68569" bIns="68569" anchor="ctr" anchorCtr="0">
            <a:noAutofit/>
          </a:bodyPr>
          <a:lstStyle/>
          <a:p>
            <a:pPr lvl="0">
              <a:spcBef>
                <a:spcPts val="0"/>
              </a:spcBef>
              <a:buNone/>
            </a:pPr>
            <a:endParaRPr sz="1050"/>
          </a:p>
        </p:txBody>
      </p:sp>
      <p:sp>
        <p:nvSpPr>
          <p:cNvPr id="63" name="Shape 63"/>
          <p:cNvSpPr/>
          <p:nvPr/>
        </p:nvSpPr>
        <p:spPr>
          <a:xfrm flipH="1">
            <a:off x="-72" y="14"/>
            <a:ext cx="669599" cy="1139999"/>
          </a:xfrm>
          <a:prstGeom prst="rect">
            <a:avLst/>
          </a:prstGeom>
          <a:solidFill>
            <a:srgbClr val="186C97"/>
          </a:solidFill>
          <a:ln>
            <a:noFill/>
          </a:ln>
        </p:spPr>
        <p:txBody>
          <a:bodyPr lIns="68569" tIns="68569" rIns="68569" bIns="68569" anchor="ctr" anchorCtr="0">
            <a:noAutofit/>
          </a:bodyPr>
          <a:lstStyle/>
          <a:p>
            <a:pPr lvl="0">
              <a:spcBef>
                <a:spcPts val="0"/>
              </a:spcBef>
              <a:buNone/>
            </a:pPr>
            <a:endParaRPr sz="1050"/>
          </a:p>
        </p:txBody>
      </p:sp>
      <p:sp>
        <p:nvSpPr>
          <p:cNvPr id="64" name="Shape 64"/>
          <p:cNvSpPr txBox="1">
            <a:spLocks noGrp="1"/>
          </p:cNvSpPr>
          <p:nvPr>
            <p:ph type="sldNum" idx="12"/>
          </p:nvPr>
        </p:nvSpPr>
        <p:spPr>
          <a:xfrm>
            <a:off x="-72" y="14"/>
            <a:ext cx="669599" cy="1139999"/>
          </a:xfrm>
          <a:prstGeom prst="rect">
            <a:avLst/>
          </a:prstGeom>
        </p:spPr>
        <p:txBody>
          <a:bodyPr lIns="68400" tIns="68400" rIns="68400" bIns="68400" anchor="b" anchorCtr="0">
            <a:noAutofit/>
          </a:bodyPr>
          <a:lstStyle>
            <a:lvl1pPr algn="ctr">
              <a:defRPr sz="2400">
                <a:solidFill>
                  <a:schemeClr val="bg1"/>
                </a:solidFill>
                <a:latin typeface="+mj-lt"/>
              </a:defRPr>
            </a:lvl1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3"/>
        <p:cNvGrpSpPr/>
        <p:nvPr/>
      </p:nvGrpSpPr>
      <p:grpSpPr>
        <a:xfrm>
          <a:off x="0" y="0"/>
          <a:ext cx="0" cy="0"/>
          <a:chOff x="0" y="0"/>
          <a:chExt cx="0" cy="0"/>
        </a:xfrm>
      </p:grpSpPr>
      <p:sp>
        <p:nvSpPr>
          <p:cNvPr id="15" name="Shape 15"/>
          <p:cNvSpPr/>
          <p:nvPr/>
        </p:nvSpPr>
        <p:spPr>
          <a:xfrm flipH="1">
            <a:off x="-151" y="0"/>
            <a:ext cx="9144000" cy="3082200"/>
          </a:xfrm>
          <a:prstGeom prst="rect">
            <a:avLst/>
          </a:prstGeom>
          <a:solidFill>
            <a:srgbClr val="186C97"/>
          </a:solidFill>
          <a:ln>
            <a:noFill/>
          </a:ln>
        </p:spPr>
        <p:txBody>
          <a:bodyPr lIns="68569" tIns="68569" rIns="68569" bIns="68569" anchor="ctr" anchorCtr="0">
            <a:noAutofit/>
          </a:bodyPr>
          <a:lstStyle/>
          <a:p>
            <a:pPr lvl="0">
              <a:spcBef>
                <a:spcPts val="0"/>
              </a:spcBef>
              <a:buNone/>
            </a:pPr>
            <a:endParaRPr sz="1050"/>
          </a:p>
        </p:txBody>
      </p:sp>
      <p:sp>
        <p:nvSpPr>
          <p:cNvPr id="16" name="Shape 16"/>
          <p:cNvSpPr txBox="1">
            <a:spLocks noGrp="1"/>
          </p:cNvSpPr>
          <p:nvPr>
            <p:ph type="ctrTitle"/>
          </p:nvPr>
        </p:nvSpPr>
        <p:spPr>
          <a:xfrm>
            <a:off x="685810" y="1907672"/>
            <a:ext cx="5008199" cy="1045199"/>
          </a:xfrm>
          <a:prstGeom prst="rect">
            <a:avLst/>
          </a:prstGeom>
        </p:spPr>
        <p:txBody>
          <a:bodyPr lIns="68400" tIns="68400" rIns="68400" bIns="68400" anchor="b" anchorCtr="0"/>
          <a:lstStyle>
            <a:lvl1pPr lvl="0" rtl="0">
              <a:spcBef>
                <a:spcPts val="0"/>
              </a:spcBef>
              <a:buClr>
                <a:srgbClr val="FFFFFF"/>
              </a:buClr>
              <a:buSzPct val="100000"/>
              <a:defRPr sz="3600" b="1" cap="all" baseline="0">
                <a:solidFill>
                  <a:srgbClr val="FFFFFF"/>
                </a:solidFill>
                <a:latin typeface="+mj-lt"/>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endParaRPr lang="en-US"/>
          </a:p>
        </p:txBody>
      </p:sp>
      <p:sp>
        <p:nvSpPr>
          <p:cNvPr id="17" name="Shape 17"/>
          <p:cNvSpPr txBox="1">
            <a:spLocks noGrp="1"/>
          </p:cNvSpPr>
          <p:nvPr>
            <p:ph type="subTitle" idx="1"/>
          </p:nvPr>
        </p:nvSpPr>
        <p:spPr>
          <a:xfrm>
            <a:off x="685810" y="3082250"/>
            <a:ext cx="5008199" cy="687600"/>
          </a:xfrm>
          <a:prstGeom prst="rect">
            <a:avLst/>
          </a:prstGeom>
        </p:spPr>
        <p:txBody>
          <a:bodyPr lIns="68400" tIns="68400" rIns="68400" bIns="68400" anchor="ctr" anchorCtr="0"/>
          <a:lstStyle>
            <a:lvl1pPr lvl="0" rtl="0">
              <a:spcBef>
                <a:spcPts val="0"/>
              </a:spcBef>
              <a:buClr>
                <a:srgbClr val="415665"/>
              </a:buClr>
              <a:buSzPct val="100000"/>
              <a:buNone/>
              <a:defRPr sz="1350">
                <a:solidFill>
                  <a:srgbClr val="42464D"/>
                </a:solidFill>
                <a:latin typeface="+mn-lt"/>
              </a:defRPr>
            </a:lvl1pPr>
            <a:lvl2pPr lvl="1" rtl="0">
              <a:spcBef>
                <a:spcPts val="0"/>
              </a:spcBef>
              <a:buClr>
                <a:srgbClr val="415665"/>
              </a:buClr>
              <a:buSzPct val="100000"/>
              <a:buNone/>
              <a:defRPr sz="1350"/>
            </a:lvl2pPr>
            <a:lvl3pPr lvl="2" rtl="0">
              <a:spcBef>
                <a:spcPts val="0"/>
              </a:spcBef>
              <a:buClr>
                <a:srgbClr val="415665"/>
              </a:buClr>
              <a:buSzPct val="100000"/>
              <a:buNone/>
              <a:defRPr sz="1350"/>
            </a:lvl3pPr>
            <a:lvl4pPr lvl="3" rtl="0">
              <a:spcBef>
                <a:spcPts val="0"/>
              </a:spcBef>
              <a:buClr>
                <a:srgbClr val="415665"/>
              </a:buClr>
              <a:buNone/>
              <a:defRPr/>
            </a:lvl4pPr>
            <a:lvl5pPr lvl="4" rtl="0">
              <a:spcBef>
                <a:spcPts val="0"/>
              </a:spcBef>
              <a:buClr>
                <a:srgbClr val="415665"/>
              </a:buClr>
              <a:buNone/>
              <a:defRPr/>
            </a:lvl5pPr>
            <a:lvl6pPr lvl="5" rtl="0">
              <a:spcBef>
                <a:spcPts val="0"/>
              </a:spcBef>
              <a:buClr>
                <a:srgbClr val="415665"/>
              </a:buClr>
              <a:buNone/>
              <a:defRPr/>
            </a:lvl6pPr>
            <a:lvl7pPr lvl="6" rtl="0">
              <a:spcBef>
                <a:spcPts val="0"/>
              </a:spcBef>
              <a:buClr>
                <a:srgbClr val="415665"/>
              </a:buClr>
              <a:buNone/>
              <a:defRPr/>
            </a:lvl7pPr>
            <a:lvl8pPr lvl="7" rtl="0">
              <a:spcBef>
                <a:spcPts val="0"/>
              </a:spcBef>
              <a:buClr>
                <a:srgbClr val="415665"/>
              </a:buClr>
              <a:buNone/>
              <a:defRPr/>
            </a:lvl8pPr>
            <a:lvl9pPr lvl="8" rtl="0">
              <a:spcBef>
                <a:spcPts val="0"/>
              </a:spcBef>
              <a:buClr>
                <a:srgbClr val="415665"/>
              </a:buClr>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9"/>
        <p:cNvGrpSpPr/>
        <p:nvPr/>
      </p:nvGrpSpPr>
      <p:grpSpPr>
        <a:xfrm>
          <a:off x="0" y="0"/>
          <a:ext cx="0" cy="0"/>
          <a:chOff x="0" y="0"/>
          <a:chExt cx="0" cy="0"/>
        </a:xfrm>
      </p:grpSpPr>
      <p:sp>
        <p:nvSpPr>
          <p:cNvPr id="21" name="Shape 21"/>
          <p:cNvSpPr/>
          <p:nvPr/>
        </p:nvSpPr>
        <p:spPr>
          <a:xfrm flipH="1">
            <a:off x="-151" y="0"/>
            <a:ext cx="9144000" cy="3769800"/>
          </a:xfrm>
          <a:prstGeom prst="rect">
            <a:avLst/>
          </a:prstGeom>
          <a:solidFill>
            <a:srgbClr val="186C97"/>
          </a:solidFill>
          <a:ln>
            <a:noFill/>
          </a:ln>
        </p:spPr>
        <p:txBody>
          <a:bodyPr lIns="68569" tIns="68569" rIns="68569" bIns="68569" anchor="ctr" anchorCtr="0">
            <a:noAutofit/>
          </a:bodyPr>
          <a:lstStyle/>
          <a:p>
            <a:pPr lvl="0">
              <a:spcBef>
                <a:spcPts val="0"/>
              </a:spcBef>
              <a:buNone/>
            </a:pPr>
            <a:endParaRPr sz="1050"/>
          </a:p>
        </p:txBody>
      </p:sp>
      <p:sp>
        <p:nvSpPr>
          <p:cNvPr id="22" name="Shape 22"/>
          <p:cNvSpPr txBox="1">
            <a:spLocks noGrp="1"/>
          </p:cNvSpPr>
          <p:nvPr>
            <p:ph type="body" idx="1"/>
          </p:nvPr>
        </p:nvSpPr>
        <p:spPr>
          <a:xfrm>
            <a:off x="1616477" y="0"/>
            <a:ext cx="5910899" cy="3769800"/>
          </a:xfrm>
          <a:prstGeom prst="rect">
            <a:avLst/>
          </a:prstGeom>
        </p:spPr>
        <p:txBody>
          <a:bodyPr lIns="68400" tIns="68400" rIns="68400" bIns="68400" anchor="ctr" anchorCtr="0"/>
          <a:lstStyle>
            <a:lvl1pPr lvl="0" algn="ctr" rtl="0">
              <a:spcBef>
                <a:spcPts val="0"/>
              </a:spcBef>
              <a:buClr>
                <a:srgbClr val="FFFFFF"/>
              </a:buClr>
              <a:defRPr sz="2400" i="1">
                <a:solidFill>
                  <a:srgbClr val="FFFFFF"/>
                </a:solidFill>
                <a:latin typeface="Roboto light italic" pitchFamily="2" charset="0"/>
                <a:ea typeface="Roboto light italic" pitchFamily="2" charset="0"/>
              </a:defRPr>
            </a:lvl1pPr>
            <a:lvl2pPr lvl="1" algn="ctr" rtl="0">
              <a:spcBef>
                <a:spcPts val="0"/>
              </a:spcBef>
              <a:buClr>
                <a:srgbClr val="FFFFFF"/>
              </a:buClr>
              <a:defRPr i="1">
                <a:solidFill>
                  <a:srgbClr val="FFFFFF"/>
                </a:solidFill>
              </a:defRPr>
            </a:lvl2pPr>
            <a:lvl3pPr lvl="2" algn="ctr" rtl="0">
              <a:spcBef>
                <a:spcPts val="0"/>
              </a:spcBef>
              <a:buClr>
                <a:srgbClr val="FFFFFF"/>
              </a:buClr>
              <a:defRPr i="1">
                <a:solidFill>
                  <a:srgbClr val="FFFFFF"/>
                </a:solidFill>
              </a:defRPr>
            </a:lvl3pPr>
            <a:lvl4pPr lvl="3" algn="ctr" rtl="0">
              <a:spcBef>
                <a:spcPts val="0"/>
              </a:spcBef>
              <a:buClr>
                <a:srgbClr val="FFFFFF"/>
              </a:buClr>
              <a:defRPr i="1">
                <a:solidFill>
                  <a:srgbClr val="FFFFFF"/>
                </a:solidFill>
              </a:defRPr>
            </a:lvl4pPr>
            <a:lvl5pPr lvl="4" algn="ctr" rtl="0">
              <a:spcBef>
                <a:spcPts val="0"/>
              </a:spcBef>
              <a:buClr>
                <a:srgbClr val="FFFFFF"/>
              </a:buClr>
              <a:defRPr i="1">
                <a:solidFill>
                  <a:srgbClr val="FFFFFF"/>
                </a:solidFill>
              </a:defRPr>
            </a:lvl5pPr>
            <a:lvl6pPr lvl="5" algn="ctr" rtl="0">
              <a:spcBef>
                <a:spcPts val="0"/>
              </a:spcBef>
              <a:buClr>
                <a:srgbClr val="FFFFFF"/>
              </a:buClr>
              <a:defRPr i="1">
                <a:solidFill>
                  <a:srgbClr val="FFFFFF"/>
                </a:solidFill>
              </a:defRPr>
            </a:lvl6pPr>
            <a:lvl7pPr lvl="6" algn="ctr" rtl="0">
              <a:spcBef>
                <a:spcPts val="0"/>
              </a:spcBef>
              <a:buClr>
                <a:srgbClr val="FFFFFF"/>
              </a:buClr>
              <a:defRPr i="1">
                <a:solidFill>
                  <a:srgbClr val="FFFFFF"/>
                </a:solidFill>
              </a:defRPr>
            </a:lvl7pPr>
            <a:lvl8pPr lvl="7" algn="ctr" rtl="0">
              <a:spcBef>
                <a:spcPts val="0"/>
              </a:spcBef>
              <a:buClr>
                <a:srgbClr val="FFFFFF"/>
              </a:buClr>
              <a:defRPr i="1">
                <a:solidFill>
                  <a:srgbClr val="FFFFFF"/>
                </a:solidFill>
              </a:defRPr>
            </a:lvl8pPr>
            <a:lvl9pPr lvl="8" algn="ctr">
              <a:spcBef>
                <a:spcPts val="0"/>
              </a:spcBef>
              <a:buClr>
                <a:srgbClr val="FFFFFF"/>
              </a:buClr>
              <a:defRPr i="1">
                <a:solidFill>
                  <a:srgbClr val="FFFFFF"/>
                </a:solidFill>
              </a:defRPr>
            </a:lvl9pPr>
          </a:lstStyle>
          <a:p>
            <a:endParaRPr/>
          </a:p>
        </p:txBody>
      </p:sp>
      <p:sp>
        <p:nvSpPr>
          <p:cNvPr id="23" name="Shape 23"/>
          <p:cNvSpPr txBox="1"/>
          <p:nvPr/>
        </p:nvSpPr>
        <p:spPr>
          <a:xfrm>
            <a:off x="3593400" y="3670520"/>
            <a:ext cx="1957200" cy="653699"/>
          </a:xfrm>
          <a:prstGeom prst="rect">
            <a:avLst/>
          </a:prstGeom>
          <a:noFill/>
          <a:ln>
            <a:noFill/>
          </a:ln>
        </p:spPr>
        <p:txBody>
          <a:bodyPr lIns="68569" tIns="68569" rIns="68569" bIns="68569" anchor="t" anchorCtr="0">
            <a:noAutofit/>
          </a:bodyPr>
          <a:lstStyle/>
          <a:p>
            <a:pPr lvl="0" algn="ctr">
              <a:spcBef>
                <a:spcPts val="0"/>
              </a:spcBef>
              <a:buNone/>
            </a:pPr>
            <a:r>
              <a:rPr lang="en" sz="5400" b="1">
                <a:solidFill>
                  <a:srgbClr val="186C97"/>
                </a:solidFill>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Closing w/ picture">
    <p:spTree>
      <p:nvGrpSpPr>
        <p:cNvPr id="1" name="Shape 25"/>
        <p:cNvGrpSpPr/>
        <p:nvPr/>
      </p:nvGrpSpPr>
      <p:grpSpPr>
        <a:xfrm>
          <a:off x="0" y="0"/>
          <a:ext cx="0" cy="0"/>
          <a:chOff x="0" y="0"/>
          <a:chExt cx="0" cy="0"/>
        </a:xfrm>
      </p:grpSpPr>
      <p:sp>
        <p:nvSpPr>
          <p:cNvPr id="26" name="Shape 26"/>
          <p:cNvSpPr/>
          <p:nvPr/>
        </p:nvSpPr>
        <p:spPr>
          <a:xfrm flipH="1">
            <a:off x="-72" y="1"/>
            <a:ext cx="669599" cy="5143499"/>
          </a:xfrm>
          <a:prstGeom prst="rect">
            <a:avLst/>
          </a:prstGeom>
          <a:solidFill>
            <a:srgbClr val="000000">
              <a:alpha val="3460"/>
            </a:srgbClr>
          </a:solidFill>
          <a:ln>
            <a:noFill/>
          </a:ln>
        </p:spPr>
        <p:txBody>
          <a:bodyPr lIns="68569" tIns="68569" rIns="68569" bIns="68569" anchor="ctr" anchorCtr="0">
            <a:noAutofit/>
          </a:bodyPr>
          <a:lstStyle/>
          <a:p>
            <a:pPr lvl="0">
              <a:spcBef>
                <a:spcPts val="0"/>
              </a:spcBef>
              <a:buNone/>
            </a:pPr>
            <a:endParaRPr sz="1050"/>
          </a:p>
        </p:txBody>
      </p:sp>
      <p:sp>
        <p:nvSpPr>
          <p:cNvPr id="27" name="Shape 27"/>
          <p:cNvSpPr/>
          <p:nvPr/>
        </p:nvSpPr>
        <p:spPr>
          <a:xfrm flipH="1">
            <a:off x="-72" y="14"/>
            <a:ext cx="669599" cy="1139999"/>
          </a:xfrm>
          <a:prstGeom prst="rect">
            <a:avLst/>
          </a:prstGeom>
          <a:solidFill>
            <a:srgbClr val="186C97"/>
          </a:solidFill>
          <a:ln>
            <a:noFill/>
          </a:ln>
        </p:spPr>
        <p:txBody>
          <a:bodyPr lIns="68569" tIns="68569" rIns="68569" bIns="68569" anchor="ctr" anchorCtr="0">
            <a:noAutofit/>
          </a:bodyPr>
          <a:lstStyle/>
          <a:p>
            <a:pPr lvl="0">
              <a:spcBef>
                <a:spcPts val="0"/>
              </a:spcBef>
              <a:buNone/>
            </a:pPr>
            <a:endParaRPr sz="1050"/>
          </a:p>
        </p:txBody>
      </p:sp>
      <p:sp>
        <p:nvSpPr>
          <p:cNvPr id="30" name="Shape 30"/>
          <p:cNvSpPr txBox="1">
            <a:spLocks noGrp="1"/>
          </p:cNvSpPr>
          <p:nvPr>
            <p:ph type="sldNum" idx="12"/>
          </p:nvPr>
        </p:nvSpPr>
        <p:spPr>
          <a:xfrm>
            <a:off x="-72" y="1"/>
            <a:ext cx="669599" cy="1140002"/>
          </a:xfrm>
          <a:prstGeom prst="rect">
            <a:avLst/>
          </a:prstGeom>
        </p:spPr>
        <p:txBody>
          <a:bodyPr lIns="68400" tIns="68400" rIns="68400" bIns="68400" anchor="b" anchorCtr="0">
            <a:noAutofit/>
          </a:bodyPr>
          <a:lstStyle>
            <a:lvl1pPr algn="ctr">
              <a:defRPr sz="2400">
                <a:solidFill>
                  <a:schemeClr val="bg1"/>
                </a:solidFill>
                <a:latin typeface="+mj-lt"/>
              </a:defRPr>
            </a:lvl1pPr>
          </a:lstStyle>
          <a:p>
            <a:fld id="{00000000-1234-1234-1234-123412341234}" type="slidenum">
              <a:rPr lang="en" smtClean="0"/>
              <a:pPr/>
              <a:t>‹#›</a:t>
            </a:fld>
            <a:endParaRPr lang="en"/>
          </a:p>
        </p:txBody>
      </p:sp>
      <p:sp>
        <p:nvSpPr>
          <p:cNvPr id="7" name="Shape 29"/>
          <p:cNvSpPr txBox="1">
            <a:spLocks noGrp="1"/>
          </p:cNvSpPr>
          <p:nvPr>
            <p:ph type="body" idx="13"/>
          </p:nvPr>
        </p:nvSpPr>
        <p:spPr>
          <a:xfrm>
            <a:off x="4927619" y="1139806"/>
            <a:ext cx="3657600" cy="914400"/>
          </a:xfrm>
          <a:prstGeom prst="rect">
            <a:avLst/>
          </a:prstGeom>
        </p:spPr>
        <p:txBody>
          <a:bodyPr lIns="68400" tIns="68400" rIns="68400" bIns="68400" anchor="t" anchorCtr="0"/>
          <a:lstStyle>
            <a:lvl1pPr marL="179992" lvl="0" indent="-179992">
              <a:spcBef>
                <a:spcPts val="0"/>
              </a:spcBef>
              <a:spcAft>
                <a:spcPts val="400"/>
              </a:spcAft>
              <a:buClr>
                <a:srgbClr val="EA6802"/>
              </a:buClr>
              <a:buSzPct val="100000"/>
              <a:buFont typeface="Arial" panose="020B0604020202020204" pitchFamily="34" charset="0"/>
              <a:buChar char="•"/>
              <a:defRPr sz="1800">
                <a:solidFill>
                  <a:srgbClr val="42464D"/>
                </a:solidFill>
                <a:latin typeface="Skolar Sans PE" panose="00000500000000000000" pitchFamily="50" charset="0"/>
              </a:defRPr>
            </a:lvl1pPr>
            <a:lvl2pPr marL="359982" lvl="1" indent="-179992">
              <a:spcBef>
                <a:spcPts val="0"/>
              </a:spcBef>
              <a:spcAft>
                <a:spcPts val="400"/>
              </a:spcAft>
              <a:buClr>
                <a:schemeClr val="accent1"/>
              </a:buClr>
              <a:buFont typeface="Arial" panose="020B0604020202020204" pitchFamily="34" charset="0"/>
              <a:buChar char="•"/>
              <a:defRPr lang="cs-CZ" sz="1800" b="0" i="0" u="none" strike="noStrike" cap="none" dirty="0" smtClean="0">
                <a:solidFill>
                  <a:srgbClr val="42464D"/>
                </a:solidFill>
                <a:latin typeface="Skolar Sans PE" panose="00000500000000000000" pitchFamily="50" charset="0"/>
                <a:ea typeface="Arial"/>
                <a:cs typeface="Arial"/>
                <a:sym typeface="Arial"/>
              </a:defRPr>
            </a:lvl2pPr>
            <a:lvl3pPr marL="0" lvl="2" indent="0">
              <a:spcBef>
                <a:spcPts val="0"/>
              </a:spcBef>
              <a:spcAft>
                <a:spcPts val="400"/>
              </a:spcAft>
              <a:buClr>
                <a:schemeClr val="accent1"/>
              </a:buClr>
              <a:buFont typeface="Arial" panose="020B0604020202020204" pitchFamily="34" charset="0"/>
              <a:buNone/>
              <a:defRPr lang="cs-CZ" sz="4800" b="0" i="0" u="none" strike="noStrike" cap="none" dirty="0" smtClean="0">
                <a:solidFill>
                  <a:srgbClr val="EA6903"/>
                </a:solidFill>
                <a:latin typeface="Skolar Sans PE" panose="00000500000000000000" pitchFamily="50" charset="0"/>
                <a:ea typeface="Arial"/>
                <a:cs typeface="Arial"/>
                <a:sym typeface="Arial"/>
              </a:defRPr>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pPr lvl="2"/>
            <a:endParaRPr lang="cs-CZ"/>
          </a:p>
          <a:p>
            <a:endParaRPr/>
          </a:p>
        </p:txBody>
      </p:sp>
      <p:sp>
        <p:nvSpPr>
          <p:cNvPr id="8" name="Shape 29"/>
          <p:cNvSpPr txBox="1">
            <a:spLocks noGrp="1"/>
          </p:cNvSpPr>
          <p:nvPr>
            <p:ph type="body" idx="14"/>
          </p:nvPr>
        </p:nvSpPr>
        <p:spPr>
          <a:xfrm>
            <a:off x="4927619" y="2217420"/>
            <a:ext cx="3657600" cy="2926080"/>
          </a:xfrm>
          <a:prstGeom prst="rect">
            <a:avLst/>
          </a:prstGeom>
        </p:spPr>
        <p:txBody>
          <a:bodyPr lIns="68400" tIns="68400" rIns="68400" bIns="68400" anchor="t" anchorCtr="0"/>
          <a:lstStyle>
            <a:lvl1pPr marL="179992" lvl="0" indent="-179992">
              <a:spcBef>
                <a:spcPts val="0"/>
              </a:spcBef>
              <a:spcAft>
                <a:spcPts val="400"/>
              </a:spcAft>
              <a:buClr>
                <a:srgbClr val="EA6802"/>
              </a:buClr>
              <a:buSzPct val="100000"/>
              <a:buFont typeface="Arial" panose="020B0604020202020204" pitchFamily="34" charset="0"/>
              <a:buChar char="•"/>
              <a:defRPr sz="1800">
                <a:solidFill>
                  <a:srgbClr val="42464D"/>
                </a:solidFill>
                <a:latin typeface="Skolar Sans PE" panose="00000500000000000000" pitchFamily="50" charset="0"/>
              </a:defRPr>
            </a:lvl1pPr>
            <a:lvl2pPr marL="359982" lvl="1" indent="-179992">
              <a:spcBef>
                <a:spcPts val="0"/>
              </a:spcBef>
              <a:spcAft>
                <a:spcPts val="400"/>
              </a:spcAft>
              <a:buClr>
                <a:schemeClr val="accent1"/>
              </a:buClr>
              <a:buFont typeface="Arial" panose="020B0604020202020204" pitchFamily="34" charset="0"/>
              <a:buChar char="•"/>
              <a:defRPr lang="cs-CZ" sz="1800" b="0" i="0" u="none" strike="noStrike" cap="none" dirty="0" smtClean="0">
                <a:solidFill>
                  <a:srgbClr val="42464D"/>
                </a:solidFill>
                <a:latin typeface="Skolar Sans PE" panose="00000500000000000000" pitchFamily="50" charset="0"/>
                <a:ea typeface="Arial"/>
                <a:cs typeface="Arial"/>
                <a:sym typeface="Arial"/>
              </a:defRPr>
            </a:lvl2pPr>
            <a:lvl3pPr marL="0" lvl="2" indent="0">
              <a:spcBef>
                <a:spcPts val="0"/>
              </a:spcBef>
              <a:spcAft>
                <a:spcPts val="400"/>
              </a:spcAft>
              <a:buClr>
                <a:schemeClr val="accent1"/>
              </a:buClr>
              <a:buFont typeface="Arial" panose="020B0604020202020204" pitchFamily="34" charset="0"/>
              <a:buNone/>
              <a:defRPr lang="cs-CZ" sz="1800" b="0" i="0" u="none" strike="noStrike" cap="none" dirty="0" smtClean="0">
                <a:solidFill>
                  <a:srgbClr val="42464D"/>
                </a:solidFill>
                <a:latin typeface="Skolar Sans PE" panose="00000500000000000000" pitchFamily="50" charset="0"/>
                <a:ea typeface="Arial"/>
                <a:cs typeface="Arial"/>
                <a:sym typeface="Arial"/>
              </a:defRPr>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pPr lvl="2"/>
            <a:endParaRPr lang="cs-CZ"/>
          </a:p>
          <a:p>
            <a:endParaRPr/>
          </a:p>
        </p:txBody>
      </p:sp>
      <p:sp>
        <p:nvSpPr>
          <p:cNvPr id="3" name="Picture Placeholder 2"/>
          <p:cNvSpPr>
            <a:spLocks noGrp="1"/>
          </p:cNvSpPr>
          <p:nvPr>
            <p:ph type="pic" sz="quarter" idx="15"/>
          </p:nvPr>
        </p:nvSpPr>
        <p:spPr>
          <a:xfrm>
            <a:off x="669525" y="1139806"/>
            <a:ext cx="3560064" cy="4005072"/>
          </a:xfrm>
        </p:spPr>
        <p:txBody>
          <a:bodyPr/>
          <a:lstStyle>
            <a:lvl1pPr>
              <a:defRPr>
                <a:latin typeface="+mn-lt"/>
              </a:defRPr>
            </a:lvl1pPr>
          </a:lstStyle>
          <a:p>
            <a:endParaRPr lang="en-US"/>
          </a:p>
        </p:txBody>
      </p:sp>
    </p:spTree>
    <p:extLst>
      <p:ext uri="{BB962C8B-B14F-4D97-AF65-F5344CB8AC3E}">
        <p14:creationId xmlns:p14="http://schemas.microsoft.com/office/powerpoint/2010/main" val="417742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Shape 25"/>
        <p:cNvGrpSpPr/>
        <p:nvPr/>
      </p:nvGrpSpPr>
      <p:grpSpPr>
        <a:xfrm>
          <a:off x="0" y="0"/>
          <a:ext cx="0" cy="0"/>
          <a:chOff x="0" y="0"/>
          <a:chExt cx="0" cy="0"/>
        </a:xfrm>
      </p:grpSpPr>
      <p:sp>
        <p:nvSpPr>
          <p:cNvPr id="26" name="Shape 26"/>
          <p:cNvSpPr/>
          <p:nvPr/>
        </p:nvSpPr>
        <p:spPr>
          <a:xfrm flipH="1">
            <a:off x="-72" y="1"/>
            <a:ext cx="669599" cy="5143499"/>
          </a:xfrm>
          <a:prstGeom prst="rect">
            <a:avLst/>
          </a:prstGeom>
          <a:solidFill>
            <a:srgbClr val="000000">
              <a:alpha val="3460"/>
            </a:srgbClr>
          </a:solidFill>
          <a:ln>
            <a:noFill/>
          </a:ln>
        </p:spPr>
        <p:txBody>
          <a:bodyPr lIns="68569" tIns="68569" rIns="68569" bIns="68569" anchor="ctr" anchorCtr="0">
            <a:noAutofit/>
          </a:bodyPr>
          <a:lstStyle/>
          <a:p>
            <a:pPr lvl="0">
              <a:spcBef>
                <a:spcPts val="0"/>
              </a:spcBef>
              <a:buNone/>
            </a:pPr>
            <a:endParaRPr sz="1050"/>
          </a:p>
        </p:txBody>
      </p:sp>
      <p:sp>
        <p:nvSpPr>
          <p:cNvPr id="27" name="Shape 27"/>
          <p:cNvSpPr/>
          <p:nvPr/>
        </p:nvSpPr>
        <p:spPr>
          <a:xfrm flipH="1">
            <a:off x="-72" y="14"/>
            <a:ext cx="669599" cy="1139999"/>
          </a:xfrm>
          <a:prstGeom prst="rect">
            <a:avLst/>
          </a:prstGeom>
          <a:solidFill>
            <a:srgbClr val="186C97"/>
          </a:solidFill>
          <a:ln>
            <a:noFill/>
          </a:ln>
        </p:spPr>
        <p:txBody>
          <a:bodyPr lIns="68569" tIns="68569" rIns="68569" bIns="68569" anchor="ctr" anchorCtr="0">
            <a:noAutofit/>
          </a:bodyPr>
          <a:lstStyle/>
          <a:p>
            <a:pPr lvl="0">
              <a:spcBef>
                <a:spcPts val="0"/>
              </a:spcBef>
              <a:buNone/>
            </a:pPr>
            <a:endParaRPr sz="1050"/>
          </a:p>
        </p:txBody>
      </p:sp>
      <p:sp>
        <p:nvSpPr>
          <p:cNvPr id="28" name="Shape 28"/>
          <p:cNvSpPr txBox="1">
            <a:spLocks noGrp="1"/>
          </p:cNvSpPr>
          <p:nvPr>
            <p:ph type="title"/>
          </p:nvPr>
        </p:nvSpPr>
        <p:spPr>
          <a:xfrm>
            <a:off x="844425" y="5611"/>
            <a:ext cx="4512000" cy="1139999"/>
          </a:xfrm>
          <a:prstGeom prst="rect">
            <a:avLst/>
          </a:prstGeom>
        </p:spPr>
        <p:txBody>
          <a:bodyPr lIns="68400" tIns="68400" rIns="68400" bIns="68400" anchor="b" anchorCtr="0">
            <a:normAutofit/>
          </a:bodyPr>
          <a:lstStyle>
            <a:lvl1pPr lvl="0">
              <a:spcBef>
                <a:spcPts val="0"/>
              </a:spcBef>
              <a:defRPr lang="en-US" sz="2400" b="1" i="0" u="none" strike="noStrike" cap="all" baseline="0" dirty="0">
                <a:solidFill>
                  <a:srgbClr val="186C97"/>
                </a:solidFill>
                <a:latin typeface="+mj-lt"/>
                <a:ea typeface="Californian FB" panose="0207040306080B030204" pitchFamily="18" charset="0"/>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a:p>
        </p:txBody>
      </p:sp>
      <p:sp>
        <p:nvSpPr>
          <p:cNvPr id="30" name="Shape 30"/>
          <p:cNvSpPr txBox="1">
            <a:spLocks noGrp="1"/>
          </p:cNvSpPr>
          <p:nvPr>
            <p:ph type="sldNum" idx="12"/>
          </p:nvPr>
        </p:nvSpPr>
        <p:spPr>
          <a:xfrm>
            <a:off x="-72" y="14"/>
            <a:ext cx="669599" cy="1139999"/>
          </a:xfrm>
          <a:prstGeom prst="rect">
            <a:avLst/>
          </a:prstGeom>
        </p:spPr>
        <p:txBody>
          <a:bodyPr lIns="68400" tIns="68400" rIns="68400" bIns="68400" anchor="b" anchorCtr="0">
            <a:noAutofit/>
          </a:bodyPr>
          <a:lstStyle>
            <a:lvl1pPr algn="ctr">
              <a:defRPr sz="2400">
                <a:solidFill>
                  <a:schemeClr val="bg1"/>
                </a:solidFill>
                <a:latin typeface="+mj-lt"/>
              </a:defRPr>
            </a:lvl1pPr>
          </a:lstStyle>
          <a:p>
            <a:fld id="{00000000-1234-1234-1234-123412341234}" type="slidenum">
              <a:rPr lang="en" smtClean="0"/>
              <a:pPr/>
              <a:t>‹#›</a:t>
            </a:fld>
            <a:endParaRPr lang="en"/>
          </a:p>
        </p:txBody>
      </p:sp>
      <p:sp>
        <p:nvSpPr>
          <p:cNvPr id="7" name="Content Placeholder 2"/>
          <p:cNvSpPr>
            <a:spLocks noGrp="1"/>
          </p:cNvSpPr>
          <p:nvPr>
            <p:ph idx="1"/>
          </p:nvPr>
        </p:nvSpPr>
        <p:spPr>
          <a:xfrm>
            <a:off x="844424" y="1533600"/>
            <a:ext cx="7689600" cy="3387600"/>
          </a:xfrm>
        </p:spPr>
        <p:txBody>
          <a:bodyPr>
            <a:normAutofit/>
          </a:bodyPr>
          <a:lstStyle>
            <a:lvl1pPr marL="0" indent="-228588">
              <a:spcBef>
                <a:spcPts val="1200"/>
              </a:spcBef>
              <a:spcAft>
                <a:spcPts val="0"/>
              </a:spcAft>
              <a:buClr>
                <a:srgbClr val="186C97"/>
              </a:buClr>
              <a:buFont typeface="Arial" panose="020B0604020202020204" pitchFamily="34" charset="0"/>
              <a:buChar char="•"/>
              <a:defRPr sz="1800">
                <a:latin typeface="+mn-lt"/>
              </a:defRPr>
            </a:lvl1pPr>
            <a:lvl2pPr marL="457178" indent="-228588">
              <a:spcBef>
                <a:spcPts val="300"/>
              </a:spcBef>
              <a:buClr>
                <a:srgbClr val="186C97"/>
              </a:buClr>
              <a:buSzPct val="100000"/>
              <a:buFont typeface="Arial" panose="020B0604020202020204" pitchFamily="34" charset="0"/>
              <a:buChar char="•"/>
              <a:defRPr sz="1800">
                <a:latin typeface="+mn-lt"/>
              </a:defRPr>
            </a:lvl2pPr>
            <a:lvl3pPr marL="685766" indent="-228588">
              <a:spcBef>
                <a:spcPts val="300"/>
              </a:spcBef>
              <a:spcAft>
                <a:spcPts val="0"/>
              </a:spcAft>
              <a:buClr>
                <a:srgbClr val="186C97"/>
              </a:buClr>
              <a:buSzPct val="100000"/>
              <a:buFont typeface="Arial" panose="020B0604020202020204" pitchFamily="34" charset="0"/>
              <a:buChar char="•"/>
              <a:defRPr sz="1800">
                <a:latin typeface="+mn-lt"/>
              </a:defRPr>
            </a:lvl3pPr>
            <a:lvl4pPr marL="914355" indent="-228588">
              <a:spcBef>
                <a:spcPts val="300"/>
              </a:spcBef>
              <a:buClr>
                <a:srgbClr val="186C97"/>
              </a:buClr>
              <a:buFont typeface="Arial" panose="020B0604020202020204" pitchFamily="34" charset="0"/>
              <a:buChar char="•"/>
              <a:defRPr lang="en-US" sz="1800" b="0" i="0" u="none" strike="noStrike" cap="none" dirty="0" smtClean="0">
                <a:solidFill>
                  <a:srgbClr val="42464D"/>
                </a:solidFill>
                <a:latin typeface="+mn-lt"/>
                <a:ea typeface="Source Sans Pro"/>
                <a:cs typeface="Arial"/>
                <a:sym typeface="Source Sans Pro"/>
              </a:defRPr>
            </a:lvl4pPr>
            <a:lvl5pPr marL="1142944" indent="-228588">
              <a:spcBef>
                <a:spcPts val="300"/>
              </a:spcBef>
              <a:buClr>
                <a:srgbClr val="186C97"/>
              </a:buClr>
              <a:buSzPct val="115000"/>
              <a:buFont typeface="Arial" panose="020B0604020202020204" pitchFamily="34" charset="0"/>
              <a:buChar char="•"/>
              <a:defRPr lang="en-US" sz="1800" b="0" i="0" u="none" strike="noStrike" cap="none" dirty="0" smtClean="0">
                <a:solidFill>
                  <a:srgbClr val="42464D"/>
                </a:solidFill>
                <a:latin typeface="+mn-lt"/>
                <a:ea typeface="Source Sans Pro"/>
                <a:cs typeface="Arial"/>
                <a:sym typeface="Source Sans 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1_Title + Big concept">
    <p:spTree>
      <p:nvGrpSpPr>
        <p:cNvPr id="1" name="Shape 25"/>
        <p:cNvGrpSpPr/>
        <p:nvPr/>
      </p:nvGrpSpPr>
      <p:grpSpPr>
        <a:xfrm>
          <a:off x="0" y="0"/>
          <a:ext cx="0" cy="0"/>
          <a:chOff x="0" y="0"/>
          <a:chExt cx="0" cy="0"/>
        </a:xfrm>
      </p:grpSpPr>
      <p:sp>
        <p:nvSpPr>
          <p:cNvPr id="26" name="Shape 26"/>
          <p:cNvSpPr/>
          <p:nvPr/>
        </p:nvSpPr>
        <p:spPr>
          <a:xfrm flipH="1">
            <a:off x="-72" y="1"/>
            <a:ext cx="669599" cy="5143499"/>
          </a:xfrm>
          <a:prstGeom prst="rect">
            <a:avLst/>
          </a:prstGeom>
          <a:solidFill>
            <a:srgbClr val="000000">
              <a:alpha val="3460"/>
            </a:srgbClr>
          </a:solidFill>
          <a:ln>
            <a:noFill/>
          </a:ln>
        </p:spPr>
        <p:txBody>
          <a:bodyPr lIns="68569" tIns="68569" rIns="68569" bIns="68569" anchor="ctr" anchorCtr="0">
            <a:noAutofit/>
          </a:bodyPr>
          <a:lstStyle/>
          <a:p>
            <a:pPr lvl="0">
              <a:spcBef>
                <a:spcPts val="0"/>
              </a:spcBef>
              <a:buNone/>
            </a:pPr>
            <a:endParaRPr sz="1050"/>
          </a:p>
        </p:txBody>
      </p:sp>
      <p:sp>
        <p:nvSpPr>
          <p:cNvPr id="27" name="Shape 27"/>
          <p:cNvSpPr/>
          <p:nvPr/>
        </p:nvSpPr>
        <p:spPr>
          <a:xfrm flipH="1">
            <a:off x="-72" y="14"/>
            <a:ext cx="669599" cy="1139999"/>
          </a:xfrm>
          <a:prstGeom prst="rect">
            <a:avLst/>
          </a:prstGeom>
          <a:solidFill>
            <a:srgbClr val="186C97"/>
          </a:solidFill>
          <a:ln>
            <a:noFill/>
          </a:ln>
        </p:spPr>
        <p:txBody>
          <a:bodyPr lIns="68569" tIns="68569" rIns="68569" bIns="68569" anchor="ctr" anchorCtr="0">
            <a:noAutofit/>
          </a:bodyPr>
          <a:lstStyle/>
          <a:p>
            <a:pPr lvl="0">
              <a:spcBef>
                <a:spcPts val="0"/>
              </a:spcBef>
              <a:buNone/>
            </a:pPr>
            <a:endParaRPr sz="1050"/>
          </a:p>
        </p:txBody>
      </p:sp>
      <p:sp>
        <p:nvSpPr>
          <p:cNvPr id="28" name="Shape 28"/>
          <p:cNvSpPr txBox="1">
            <a:spLocks noGrp="1"/>
          </p:cNvSpPr>
          <p:nvPr>
            <p:ph type="title"/>
          </p:nvPr>
        </p:nvSpPr>
        <p:spPr>
          <a:xfrm>
            <a:off x="844424" y="1933199"/>
            <a:ext cx="5911976" cy="871200"/>
          </a:xfrm>
          <a:prstGeom prst="rect">
            <a:avLst/>
          </a:prstGeom>
        </p:spPr>
        <p:txBody>
          <a:bodyPr lIns="68400" tIns="68400" rIns="68400" bIns="68400" anchor="b" anchorCtr="0"/>
          <a:lstStyle>
            <a:lvl1pPr lvl="0">
              <a:spcBef>
                <a:spcPts val="0"/>
              </a:spcBef>
              <a:defRPr sz="5400" b="1" cap="all" baseline="0">
                <a:solidFill>
                  <a:srgbClr val="186C97"/>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a:p>
        </p:txBody>
      </p:sp>
      <p:sp>
        <p:nvSpPr>
          <p:cNvPr id="29" name="Shape 29"/>
          <p:cNvSpPr txBox="1">
            <a:spLocks noGrp="1"/>
          </p:cNvSpPr>
          <p:nvPr>
            <p:ph type="body" idx="1"/>
          </p:nvPr>
        </p:nvSpPr>
        <p:spPr>
          <a:xfrm>
            <a:off x="844425" y="2790000"/>
            <a:ext cx="5169000" cy="1376572"/>
          </a:xfrm>
          <a:prstGeom prst="rect">
            <a:avLst/>
          </a:prstGeom>
        </p:spPr>
        <p:txBody>
          <a:bodyPr lIns="68400" tIns="68400" rIns="68400" bIns="68400" anchor="t" anchorCtr="0"/>
          <a:lstStyle>
            <a:lvl1pPr lvl="0">
              <a:spcBef>
                <a:spcPts val="0"/>
              </a:spcBef>
              <a:buClr>
                <a:srgbClr val="186C97"/>
              </a:buClr>
              <a:buSzPct val="100000"/>
              <a:defRPr sz="2000">
                <a:solidFill>
                  <a:srgbClr val="42464D"/>
                </a:solidFill>
                <a:latin typeface="+mn-lt"/>
              </a:defRPr>
            </a:lvl1pPr>
            <a:lvl2pPr lvl="1">
              <a:spcBef>
                <a:spcPts val="0"/>
              </a:spcBef>
              <a:defRPr/>
            </a:lvl2pPr>
            <a:lvl3pPr lvl="2">
              <a:spcBef>
                <a:spcPts val="0"/>
              </a:spcBef>
              <a:defRPr/>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0" name="Shape 30"/>
          <p:cNvSpPr txBox="1">
            <a:spLocks noGrp="1"/>
          </p:cNvSpPr>
          <p:nvPr>
            <p:ph type="sldNum" idx="12"/>
          </p:nvPr>
        </p:nvSpPr>
        <p:spPr>
          <a:xfrm>
            <a:off x="-72" y="14"/>
            <a:ext cx="669599" cy="1139999"/>
          </a:xfrm>
          <a:prstGeom prst="rect">
            <a:avLst/>
          </a:prstGeom>
        </p:spPr>
        <p:txBody>
          <a:bodyPr lIns="68400" tIns="68400" rIns="68400" bIns="68400" anchor="b" anchorCtr="0">
            <a:noAutofit/>
          </a:bodyPr>
          <a:lstStyle>
            <a:lvl1pPr algn="ctr">
              <a:defRPr sz="2400">
                <a:solidFill>
                  <a:schemeClr val="bg1"/>
                </a:solidFill>
                <a:latin typeface="+mj-lt"/>
              </a:defRPr>
            </a:lvl1pPr>
          </a:lstStyle>
          <a:p>
            <a:fld id="{00000000-1234-1234-1234-123412341234}" type="slidenum">
              <a:rPr lang="en" smtClean="0"/>
              <a:pPr/>
              <a:t>‹#›</a:t>
            </a:fld>
            <a:endParaRPr lang="en"/>
          </a:p>
        </p:txBody>
      </p:sp>
      <p:grpSp>
        <p:nvGrpSpPr>
          <p:cNvPr id="7" name="Shape 768"/>
          <p:cNvGrpSpPr/>
          <p:nvPr userDrawn="1"/>
        </p:nvGrpSpPr>
        <p:grpSpPr>
          <a:xfrm>
            <a:off x="7135791" y="654411"/>
            <a:ext cx="1220936" cy="1601110"/>
            <a:chOff x="6718575" y="2318625"/>
            <a:chExt cx="256950" cy="407375"/>
          </a:xfrm>
          <a:solidFill>
            <a:schemeClr val="lt1"/>
          </a:solidFill>
        </p:grpSpPr>
        <p:sp>
          <p:nvSpPr>
            <p:cNvPr id="8" name="Shape 769"/>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grpFill/>
            <a:ln w="12175" cap="rnd" cmpd="sng">
              <a:solidFill>
                <a:srgbClr val="186C97"/>
              </a:solidFill>
              <a:prstDash val="solid"/>
              <a:round/>
              <a:headEnd type="none" w="med" len="med"/>
              <a:tailEnd type="none" w="med" len="med"/>
            </a:ln>
          </p:spPr>
          <p:txBody>
            <a:bodyPr lIns="68569" tIns="68569" rIns="68569" bIns="68569" anchor="ctr" anchorCtr="0">
              <a:noAutofit/>
            </a:bodyPr>
            <a:lstStyle/>
            <a:p>
              <a:endParaRPr sz="1050"/>
            </a:p>
          </p:txBody>
        </p:sp>
        <p:sp>
          <p:nvSpPr>
            <p:cNvPr id="9" name="Shape 770"/>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grpFill/>
            <a:ln w="12175" cap="rnd" cmpd="sng">
              <a:solidFill>
                <a:srgbClr val="186C97"/>
              </a:solidFill>
              <a:prstDash val="solid"/>
              <a:round/>
              <a:headEnd type="none" w="med" len="med"/>
              <a:tailEnd type="none" w="med" len="med"/>
            </a:ln>
          </p:spPr>
          <p:txBody>
            <a:bodyPr lIns="68569" tIns="68569" rIns="68569" bIns="68569" anchor="ctr" anchorCtr="0">
              <a:noAutofit/>
            </a:bodyPr>
            <a:lstStyle/>
            <a:p>
              <a:endParaRPr sz="1050"/>
            </a:p>
          </p:txBody>
        </p:sp>
        <p:sp>
          <p:nvSpPr>
            <p:cNvPr id="10" name="Shape 771"/>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12175" cap="rnd" cmpd="sng">
              <a:solidFill>
                <a:srgbClr val="186C97"/>
              </a:solidFill>
              <a:prstDash val="solid"/>
              <a:round/>
              <a:headEnd type="none" w="med" len="med"/>
              <a:tailEnd type="none" w="med" len="med"/>
            </a:ln>
          </p:spPr>
          <p:txBody>
            <a:bodyPr lIns="68569" tIns="68569" rIns="68569" bIns="68569" anchor="ctr" anchorCtr="0">
              <a:noAutofit/>
            </a:bodyPr>
            <a:lstStyle/>
            <a:p>
              <a:endParaRPr sz="1050"/>
            </a:p>
          </p:txBody>
        </p:sp>
        <p:sp>
          <p:nvSpPr>
            <p:cNvPr id="11" name="Shape 772"/>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grpFill/>
            <a:ln w="12175" cap="rnd" cmpd="sng">
              <a:solidFill>
                <a:srgbClr val="186C97"/>
              </a:solidFill>
              <a:prstDash val="solid"/>
              <a:round/>
              <a:headEnd type="none" w="med" len="med"/>
              <a:tailEnd type="none" w="med" len="med"/>
            </a:ln>
          </p:spPr>
          <p:txBody>
            <a:bodyPr lIns="68569" tIns="68569" rIns="68569" bIns="68569" anchor="ctr" anchorCtr="0">
              <a:noAutofit/>
            </a:bodyPr>
            <a:lstStyle/>
            <a:p>
              <a:endParaRPr sz="1050"/>
            </a:p>
          </p:txBody>
        </p:sp>
        <p:sp>
          <p:nvSpPr>
            <p:cNvPr id="12" name="Shape 773"/>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12175" cap="rnd" cmpd="sng">
              <a:solidFill>
                <a:srgbClr val="186C97"/>
              </a:solidFill>
              <a:prstDash val="solid"/>
              <a:round/>
              <a:headEnd type="none" w="med" len="med"/>
              <a:tailEnd type="none" w="med" len="med"/>
            </a:ln>
          </p:spPr>
          <p:txBody>
            <a:bodyPr lIns="68569" tIns="68569" rIns="68569" bIns="68569" anchor="ctr" anchorCtr="0">
              <a:noAutofit/>
            </a:bodyPr>
            <a:lstStyle/>
            <a:p>
              <a:endParaRPr sz="1050"/>
            </a:p>
          </p:txBody>
        </p:sp>
        <p:sp>
          <p:nvSpPr>
            <p:cNvPr id="13" name="Shape 774"/>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grpFill/>
            <a:ln w="12175" cap="rnd" cmpd="sng">
              <a:solidFill>
                <a:srgbClr val="186C97"/>
              </a:solidFill>
              <a:prstDash val="solid"/>
              <a:round/>
              <a:headEnd type="none" w="med" len="med"/>
              <a:tailEnd type="none" w="med" len="med"/>
            </a:ln>
          </p:spPr>
          <p:txBody>
            <a:bodyPr lIns="68569" tIns="68569" rIns="68569" bIns="68569" anchor="ctr" anchorCtr="0">
              <a:noAutofit/>
            </a:bodyPr>
            <a:lstStyle/>
            <a:p>
              <a:endParaRPr sz="1050"/>
            </a:p>
          </p:txBody>
        </p:sp>
        <p:sp>
          <p:nvSpPr>
            <p:cNvPr id="14" name="Shape 775"/>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12175" cap="rnd" cmpd="sng">
              <a:solidFill>
                <a:srgbClr val="186C97"/>
              </a:solidFill>
              <a:prstDash val="solid"/>
              <a:round/>
              <a:headEnd type="none" w="med" len="med"/>
              <a:tailEnd type="none" w="med" len="med"/>
            </a:ln>
          </p:spPr>
          <p:txBody>
            <a:bodyPr lIns="68569" tIns="68569" rIns="68569" bIns="68569" anchor="ctr" anchorCtr="0">
              <a:noAutofit/>
            </a:bodyPr>
            <a:lstStyle/>
            <a:p>
              <a:endParaRPr sz="1050"/>
            </a:p>
          </p:txBody>
        </p:sp>
        <p:sp>
          <p:nvSpPr>
            <p:cNvPr id="15" name="Shape 776"/>
            <p:cNvSpPr/>
            <p:nvPr/>
          </p:nvSpPr>
          <p:spPr>
            <a:xfrm>
              <a:off x="6795900" y="2628550"/>
              <a:ext cx="102300" cy="25"/>
            </a:xfrm>
            <a:custGeom>
              <a:avLst/>
              <a:gdLst/>
              <a:ahLst/>
              <a:cxnLst/>
              <a:rect l="0" t="0" r="0" b="0"/>
              <a:pathLst>
                <a:path w="4092" h="1" fill="none" extrusionOk="0">
                  <a:moveTo>
                    <a:pt x="0" y="1"/>
                  </a:moveTo>
                  <a:lnTo>
                    <a:pt x="4092" y="1"/>
                  </a:lnTo>
                </a:path>
              </a:pathLst>
            </a:custGeom>
            <a:grpFill/>
            <a:ln w="12175" cap="rnd" cmpd="sng">
              <a:solidFill>
                <a:srgbClr val="186C97"/>
              </a:solidFill>
              <a:prstDash val="solid"/>
              <a:round/>
              <a:headEnd type="none" w="med" len="med"/>
              <a:tailEnd type="none" w="med" len="med"/>
            </a:ln>
          </p:spPr>
          <p:txBody>
            <a:bodyPr lIns="68569" tIns="68569" rIns="68569" bIns="68569" anchor="ctr" anchorCtr="0">
              <a:noAutofit/>
            </a:bodyPr>
            <a:lstStyle/>
            <a:p>
              <a:endParaRPr sz="1050"/>
            </a:p>
          </p:txBody>
        </p:sp>
      </p:grpSp>
      <p:sp>
        <p:nvSpPr>
          <p:cNvPr id="16" name="Freeform 15"/>
          <p:cNvSpPr/>
          <p:nvPr userDrawn="1"/>
        </p:nvSpPr>
        <p:spPr>
          <a:xfrm>
            <a:off x="6032785" y="2255520"/>
            <a:ext cx="1729811" cy="3005760"/>
          </a:xfrm>
          <a:custGeom>
            <a:avLst/>
            <a:gdLst>
              <a:gd name="connsiteX0" fmla="*/ 1291375 w 1297358"/>
              <a:gd name="connsiteY0" fmla="*/ 0 h 3005760"/>
              <a:gd name="connsiteX1" fmla="*/ 1131355 w 1297358"/>
              <a:gd name="connsiteY1" fmla="*/ 1280160 h 3005760"/>
              <a:gd name="connsiteX2" fmla="*/ 186475 w 1297358"/>
              <a:gd name="connsiteY2" fmla="*/ 2209800 h 3005760"/>
              <a:gd name="connsiteX3" fmla="*/ 18835 w 1297358"/>
              <a:gd name="connsiteY3" fmla="*/ 2926080 h 3005760"/>
              <a:gd name="connsiteX4" fmla="*/ 11215 w 1297358"/>
              <a:gd name="connsiteY4" fmla="*/ 2956560 h 300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358" h="3005760">
                <a:moveTo>
                  <a:pt x="1291375" y="0"/>
                </a:moveTo>
                <a:cubicBezTo>
                  <a:pt x="1303440" y="455930"/>
                  <a:pt x="1315505" y="911860"/>
                  <a:pt x="1131355" y="1280160"/>
                </a:cubicBezTo>
                <a:cubicBezTo>
                  <a:pt x="947205" y="1648460"/>
                  <a:pt x="371895" y="1935480"/>
                  <a:pt x="186475" y="2209800"/>
                </a:cubicBezTo>
                <a:cubicBezTo>
                  <a:pt x="1055" y="2484120"/>
                  <a:pt x="48045" y="2801620"/>
                  <a:pt x="18835" y="2926080"/>
                </a:cubicBezTo>
                <a:cubicBezTo>
                  <a:pt x="-10375" y="3050540"/>
                  <a:pt x="420" y="3003550"/>
                  <a:pt x="11215" y="2956560"/>
                </a:cubicBezTo>
              </a:path>
            </a:pathLst>
          </a:custGeom>
          <a:noFill/>
          <a:ln w="12700">
            <a:solidFill>
              <a:srgbClr val="186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48337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 2 columns">
    <p:spTree>
      <p:nvGrpSpPr>
        <p:cNvPr id="1" name="Shape 31"/>
        <p:cNvGrpSpPr/>
        <p:nvPr/>
      </p:nvGrpSpPr>
      <p:grpSpPr>
        <a:xfrm>
          <a:off x="0" y="0"/>
          <a:ext cx="0" cy="0"/>
          <a:chOff x="0" y="0"/>
          <a:chExt cx="0" cy="0"/>
        </a:xfrm>
      </p:grpSpPr>
      <p:sp>
        <p:nvSpPr>
          <p:cNvPr id="8" name="Content Placeholder 4"/>
          <p:cNvSpPr>
            <a:spLocks noGrp="1"/>
          </p:cNvSpPr>
          <p:nvPr>
            <p:ph sz="quarter" idx="10"/>
          </p:nvPr>
        </p:nvSpPr>
        <p:spPr>
          <a:xfrm>
            <a:off x="846371" y="1534256"/>
            <a:ext cx="3769724" cy="3321600"/>
          </a:xfrm>
        </p:spPr>
        <p:txBody>
          <a:bodyPr/>
          <a:lstStyle>
            <a:lvl5pPr>
              <a:defRPr>
                <a:latin typeface="+mn-lt"/>
              </a:defRPr>
            </a:lvl5pPr>
          </a:lstStyle>
          <a:p>
            <a:pPr lvl="4"/>
            <a:endParaRPr lang="en-US"/>
          </a:p>
        </p:txBody>
      </p:sp>
      <p:sp>
        <p:nvSpPr>
          <p:cNvPr id="32" name="Shape 32"/>
          <p:cNvSpPr/>
          <p:nvPr/>
        </p:nvSpPr>
        <p:spPr>
          <a:xfrm flipH="1">
            <a:off x="-72" y="1"/>
            <a:ext cx="669599" cy="5143499"/>
          </a:xfrm>
          <a:prstGeom prst="rect">
            <a:avLst/>
          </a:prstGeom>
          <a:solidFill>
            <a:srgbClr val="000000">
              <a:alpha val="3460"/>
            </a:srgbClr>
          </a:solidFill>
          <a:ln>
            <a:noFill/>
          </a:ln>
        </p:spPr>
        <p:txBody>
          <a:bodyPr lIns="68569" tIns="68569" rIns="68569" bIns="68569" anchor="ctr" anchorCtr="0">
            <a:noAutofit/>
          </a:bodyPr>
          <a:lstStyle/>
          <a:p>
            <a:pPr lvl="0">
              <a:spcBef>
                <a:spcPts val="0"/>
              </a:spcBef>
              <a:buNone/>
            </a:pPr>
            <a:endParaRPr sz="1050"/>
          </a:p>
        </p:txBody>
      </p:sp>
      <p:sp>
        <p:nvSpPr>
          <p:cNvPr id="33" name="Shape 33"/>
          <p:cNvSpPr/>
          <p:nvPr/>
        </p:nvSpPr>
        <p:spPr>
          <a:xfrm flipH="1">
            <a:off x="-72" y="14"/>
            <a:ext cx="669599" cy="1139999"/>
          </a:xfrm>
          <a:prstGeom prst="rect">
            <a:avLst/>
          </a:prstGeom>
          <a:solidFill>
            <a:srgbClr val="186C97"/>
          </a:solidFill>
          <a:ln>
            <a:noFill/>
          </a:ln>
        </p:spPr>
        <p:txBody>
          <a:bodyPr lIns="68569" tIns="68569" rIns="68569" bIns="68569" anchor="ctr" anchorCtr="0">
            <a:noAutofit/>
          </a:bodyPr>
          <a:lstStyle/>
          <a:p>
            <a:pPr lvl="0">
              <a:spcBef>
                <a:spcPts val="0"/>
              </a:spcBef>
              <a:buNone/>
            </a:pPr>
            <a:endParaRPr sz="1050"/>
          </a:p>
        </p:txBody>
      </p:sp>
      <p:sp>
        <p:nvSpPr>
          <p:cNvPr id="34" name="Shape 34"/>
          <p:cNvSpPr txBox="1">
            <a:spLocks noGrp="1"/>
          </p:cNvSpPr>
          <p:nvPr>
            <p:ph type="title"/>
          </p:nvPr>
        </p:nvSpPr>
        <p:spPr>
          <a:xfrm>
            <a:off x="844425" y="5611"/>
            <a:ext cx="4512000" cy="1139999"/>
          </a:xfrm>
          <a:prstGeom prst="rect">
            <a:avLst/>
          </a:prstGeom>
        </p:spPr>
        <p:txBody>
          <a:bodyPr lIns="68400" tIns="68400" rIns="68400" bIns="68400" anchor="b" anchorCtr="0"/>
          <a:lstStyle>
            <a:lvl1pPr lvl="0">
              <a:spcBef>
                <a:spcPts val="0"/>
              </a:spcBef>
              <a:defRPr b="1" cap="all" baseline="0">
                <a:solidFill>
                  <a:srgbClr val="186C97"/>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a:p>
        </p:txBody>
      </p:sp>
      <p:sp>
        <p:nvSpPr>
          <p:cNvPr id="37" name="Shape 37"/>
          <p:cNvSpPr txBox="1">
            <a:spLocks noGrp="1"/>
          </p:cNvSpPr>
          <p:nvPr>
            <p:ph type="sldNum" idx="12"/>
          </p:nvPr>
        </p:nvSpPr>
        <p:spPr>
          <a:xfrm>
            <a:off x="-72" y="14"/>
            <a:ext cx="669599" cy="1139999"/>
          </a:xfrm>
          <a:prstGeom prst="rect">
            <a:avLst/>
          </a:prstGeom>
        </p:spPr>
        <p:txBody>
          <a:bodyPr lIns="68400" tIns="68400" rIns="68400" bIns="68400" anchor="b" anchorCtr="0">
            <a:noAutofit/>
          </a:bodyPr>
          <a:lstStyle>
            <a:lvl1pPr algn="ctr">
              <a:defRPr sz="2400" b="0">
                <a:solidFill>
                  <a:schemeClr val="bg1"/>
                </a:solidFill>
                <a:latin typeface="+mj-lt"/>
              </a:defRPr>
            </a:lvl1pPr>
          </a:lstStyle>
          <a:p>
            <a:fld id="{00000000-1234-1234-1234-123412341234}" type="slidenum">
              <a:rPr lang="en" smtClean="0"/>
              <a:pPr/>
              <a:t>‹#›</a:t>
            </a:fld>
            <a:endParaRPr lang="en"/>
          </a:p>
        </p:txBody>
      </p:sp>
      <p:sp>
        <p:nvSpPr>
          <p:cNvPr id="9" name="Content Placeholder 4"/>
          <p:cNvSpPr>
            <a:spLocks noGrp="1"/>
          </p:cNvSpPr>
          <p:nvPr>
            <p:ph sz="quarter" idx="13"/>
          </p:nvPr>
        </p:nvSpPr>
        <p:spPr>
          <a:xfrm>
            <a:off x="4783371" y="1533600"/>
            <a:ext cx="3769724" cy="3321600"/>
          </a:xfrm>
        </p:spPr>
        <p:txBody>
          <a:bodyPr/>
          <a:lstStyle>
            <a:lvl5pPr>
              <a:defRPr>
                <a:latin typeface="+mn-lt"/>
              </a:defRPr>
            </a:lvl5pPr>
          </a:lstStyle>
          <a:p>
            <a:pPr lvl="4"/>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8"/>
        <p:cNvGrpSpPr/>
        <p:nvPr/>
      </p:nvGrpSpPr>
      <p:grpSpPr>
        <a:xfrm>
          <a:off x="0" y="0"/>
          <a:ext cx="0" cy="0"/>
          <a:chOff x="0" y="0"/>
          <a:chExt cx="0" cy="0"/>
        </a:xfrm>
      </p:grpSpPr>
      <p:sp>
        <p:nvSpPr>
          <p:cNvPr id="39" name="Shape 39"/>
          <p:cNvSpPr/>
          <p:nvPr/>
        </p:nvSpPr>
        <p:spPr>
          <a:xfrm flipH="1">
            <a:off x="-72" y="1"/>
            <a:ext cx="669599" cy="5143499"/>
          </a:xfrm>
          <a:prstGeom prst="rect">
            <a:avLst/>
          </a:prstGeom>
          <a:solidFill>
            <a:srgbClr val="000000">
              <a:alpha val="3460"/>
            </a:srgbClr>
          </a:solidFill>
          <a:ln>
            <a:noFill/>
          </a:ln>
        </p:spPr>
        <p:txBody>
          <a:bodyPr lIns="68569" tIns="68569" rIns="68569" bIns="68569" anchor="ctr" anchorCtr="0">
            <a:noAutofit/>
          </a:bodyPr>
          <a:lstStyle/>
          <a:p>
            <a:pPr lvl="0">
              <a:spcBef>
                <a:spcPts val="0"/>
              </a:spcBef>
              <a:buNone/>
            </a:pPr>
            <a:endParaRPr sz="1050"/>
          </a:p>
        </p:txBody>
      </p:sp>
      <p:sp>
        <p:nvSpPr>
          <p:cNvPr id="40" name="Shape 40"/>
          <p:cNvSpPr/>
          <p:nvPr/>
        </p:nvSpPr>
        <p:spPr>
          <a:xfrm flipH="1">
            <a:off x="-72" y="14"/>
            <a:ext cx="669599" cy="1139999"/>
          </a:xfrm>
          <a:prstGeom prst="rect">
            <a:avLst/>
          </a:prstGeom>
          <a:solidFill>
            <a:srgbClr val="186C97"/>
          </a:solidFill>
          <a:ln>
            <a:noFill/>
          </a:ln>
        </p:spPr>
        <p:txBody>
          <a:bodyPr lIns="68569" tIns="68569" rIns="68569" bIns="68569" anchor="ctr" anchorCtr="0">
            <a:noAutofit/>
          </a:bodyPr>
          <a:lstStyle/>
          <a:p>
            <a:pPr lvl="0">
              <a:spcBef>
                <a:spcPts val="0"/>
              </a:spcBef>
              <a:buNone/>
            </a:pPr>
            <a:endParaRPr sz="1050"/>
          </a:p>
        </p:txBody>
      </p:sp>
      <p:sp>
        <p:nvSpPr>
          <p:cNvPr id="41" name="Shape 41"/>
          <p:cNvSpPr txBox="1">
            <a:spLocks noGrp="1"/>
          </p:cNvSpPr>
          <p:nvPr>
            <p:ph type="title"/>
          </p:nvPr>
        </p:nvSpPr>
        <p:spPr>
          <a:xfrm>
            <a:off x="844425" y="5611"/>
            <a:ext cx="4512000" cy="1139999"/>
          </a:xfrm>
          <a:prstGeom prst="rect">
            <a:avLst/>
          </a:prstGeom>
        </p:spPr>
        <p:txBody>
          <a:bodyPr lIns="68400" tIns="68400" rIns="68400" bIns="68400" anchor="b" anchorCtr="0"/>
          <a:lstStyle>
            <a:lvl1pPr lvl="0" rtl="0">
              <a:spcBef>
                <a:spcPts val="0"/>
              </a:spcBef>
              <a:defRPr b="1" cap="all" baseline="0">
                <a:solidFill>
                  <a:srgbClr val="186C97"/>
                </a:solidFill>
                <a:latin typeface="Skolar Sans PE" panose="00000500000000000000" pitchFamily="50"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844425" y="1548525"/>
            <a:ext cx="2400000" cy="3225000"/>
          </a:xfrm>
          <a:prstGeom prst="rect">
            <a:avLst/>
          </a:prstGeom>
        </p:spPr>
        <p:txBody>
          <a:bodyPr lIns="68400" tIns="68400" rIns="68400" bIns="68400" anchor="t" anchorCtr="0"/>
          <a:lstStyle>
            <a:lvl1pPr lvl="0" rtl="0">
              <a:spcBef>
                <a:spcPts val="0"/>
              </a:spcBef>
              <a:buClr>
                <a:srgbClr val="186C97"/>
              </a:buClr>
              <a:buSzPct val="100000"/>
              <a:defRPr sz="1350">
                <a:solidFill>
                  <a:srgbClr val="42464D"/>
                </a:solidFill>
                <a:latin typeface="Skolar Sans PE" panose="00000500000000000000" pitchFamily="50" charset="0"/>
              </a:defRPr>
            </a:lvl1pPr>
            <a:lvl2pPr lvl="1" rtl="0">
              <a:spcBef>
                <a:spcPts val="0"/>
              </a:spcBef>
              <a:buSzPct val="100000"/>
              <a:defRPr sz="1350"/>
            </a:lvl2pPr>
            <a:lvl3pPr lvl="2" rtl="0">
              <a:spcBef>
                <a:spcPts val="0"/>
              </a:spcBef>
              <a:buSzPct val="100000"/>
              <a:defRPr sz="135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3" name="Shape 43"/>
          <p:cNvSpPr txBox="1">
            <a:spLocks noGrp="1"/>
          </p:cNvSpPr>
          <p:nvPr>
            <p:ph type="body" idx="2"/>
          </p:nvPr>
        </p:nvSpPr>
        <p:spPr>
          <a:xfrm>
            <a:off x="3340799" y="1548525"/>
            <a:ext cx="2400000" cy="3225000"/>
          </a:xfrm>
          <a:prstGeom prst="rect">
            <a:avLst/>
          </a:prstGeom>
        </p:spPr>
        <p:txBody>
          <a:bodyPr lIns="68400" tIns="68400" rIns="68400" bIns="68400" anchor="t" anchorCtr="0"/>
          <a:lstStyle>
            <a:lvl1pPr lvl="0" rtl="0">
              <a:spcBef>
                <a:spcPts val="0"/>
              </a:spcBef>
              <a:buClr>
                <a:srgbClr val="186C97"/>
              </a:buClr>
              <a:buSzPct val="100000"/>
              <a:defRPr sz="1350">
                <a:solidFill>
                  <a:srgbClr val="42464D"/>
                </a:solidFill>
                <a:latin typeface="Skolar Sans PE" panose="00000500000000000000" pitchFamily="50" charset="0"/>
              </a:defRPr>
            </a:lvl1pPr>
            <a:lvl2pPr lvl="1" rtl="0">
              <a:spcBef>
                <a:spcPts val="0"/>
              </a:spcBef>
              <a:buSzPct val="100000"/>
              <a:defRPr sz="1350"/>
            </a:lvl2pPr>
            <a:lvl3pPr lvl="2" rtl="0">
              <a:spcBef>
                <a:spcPts val="0"/>
              </a:spcBef>
              <a:buSzPct val="100000"/>
              <a:defRPr sz="135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body" idx="3"/>
          </p:nvPr>
        </p:nvSpPr>
        <p:spPr>
          <a:xfrm>
            <a:off x="5836799" y="1548525"/>
            <a:ext cx="2400000" cy="3225000"/>
          </a:xfrm>
          <a:prstGeom prst="rect">
            <a:avLst/>
          </a:prstGeom>
        </p:spPr>
        <p:txBody>
          <a:bodyPr lIns="68400" tIns="68400" rIns="68400" bIns="68400" anchor="t" anchorCtr="0"/>
          <a:lstStyle>
            <a:lvl1pPr lvl="0" rtl="0">
              <a:spcBef>
                <a:spcPts val="0"/>
              </a:spcBef>
              <a:buClr>
                <a:srgbClr val="186C97"/>
              </a:buClr>
              <a:buSzPct val="100000"/>
              <a:defRPr sz="1350">
                <a:solidFill>
                  <a:srgbClr val="42464D"/>
                </a:solidFill>
                <a:latin typeface="Skolar Sans PE" panose="00000500000000000000" pitchFamily="50" charset="0"/>
              </a:defRPr>
            </a:lvl1pPr>
            <a:lvl2pPr lvl="1" rtl="0">
              <a:spcBef>
                <a:spcPts val="0"/>
              </a:spcBef>
              <a:buSzPct val="100000"/>
              <a:defRPr sz="1350"/>
            </a:lvl2pPr>
            <a:lvl3pPr lvl="2" rtl="0">
              <a:spcBef>
                <a:spcPts val="0"/>
              </a:spcBef>
              <a:buSzPct val="100000"/>
              <a:defRPr sz="135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 name="Shape 45"/>
          <p:cNvSpPr txBox="1">
            <a:spLocks noGrp="1"/>
          </p:cNvSpPr>
          <p:nvPr>
            <p:ph type="sldNum" idx="12"/>
          </p:nvPr>
        </p:nvSpPr>
        <p:spPr>
          <a:xfrm>
            <a:off x="-72" y="14"/>
            <a:ext cx="669599" cy="1139999"/>
          </a:xfrm>
          <a:prstGeom prst="rect">
            <a:avLst/>
          </a:prstGeom>
        </p:spPr>
        <p:txBody>
          <a:bodyPr lIns="68400" tIns="68400" rIns="68400" bIns="68400" anchor="b" anchorCtr="0">
            <a:noAutofit/>
          </a:bodyPr>
          <a:lstStyle>
            <a:lvl1pPr algn="ctr">
              <a:defRPr sz="2400">
                <a:solidFill>
                  <a:schemeClr val="bg1"/>
                </a:solidFill>
                <a:latin typeface="+mj-lt"/>
              </a:defRPr>
            </a:lvl1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 6 columns">
    <p:spTree>
      <p:nvGrpSpPr>
        <p:cNvPr id="1" name="Shape 38"/>
        <p:cNvGrpSpPr/>
        <p:nvPr/>
      </p:nvGrpSpPr>
      <p:grpSpPr>
        <a:xfrm>
          <a:off x="0" y="0"/>
          <a:ext cx="0" cy="0"/>
          <a:chOff x="0" y="0"/>
          <a:chExt cx="0" cy="0"/>
        </a:xfrm>
      </p:grpSpPr>
      <p:sp>
        <p:nvSpPr>
          <p:cNvPr id="39" name="Shape 39"/>
          <p:cNvSpPr/>
          <p:nvPr/>
        </p:nvSpPr>
        <p:spPr>
          <a:xfrm flipH="1">
            <a:off x="-72" y="1"/>
            <a:ext cx="669599" cy="5143499"/>
          </a:xfrm>
          <a:prstGeom prst="rect">
            <a:avLst/>
          </a:prstGeom>
          <a:solidFill>
            <a:srgbClr val="000000">
              <a:alpha val="3460"/>
            </a:srgbClr>
          </a:solidFill>
          <a:ln>
            <a:noFill/>
          </a:ln>
        </p:spPr>
        <p:txBody>
          <a:bodyPr lIns="68569" tIns="68569" rIns="68569" bIns="68569" anchor="ctr" anchorCtr="0">
            <a:noAutofit/>
          </a:bodyPr>
          <a:lstStyle/>
          <a:p>
            <a:pPr lvl="0">
              <a:spcBef>
                <a:spcPts val="0"/>
              </a:spcBef>
              <a:buNone/>
            </a:pPr>
            <a:endParaRPr sz="1050"/>
          </a:p>
        </p:txBody>
      </p:sp>
      <p:sp>
        <p:nvSpPr>
          <p:cNvPr id="40" name="Shape 40"/>
          <p:cNvSpPr/>
          <p:nvPr/>
        </p:nvSpPr>
        <p:spPr>
          <a:xfrm flipH="1">
            <a:off x="-72" y="14"/>
            <a:ext cx="669599" cy="1139999"/>
          </a:xfrm>
          <a:prstGeom prst="rect">
            <a:avLst/>
          </a:prstGeom>
          <a:solidFill>
            <a:srgbClr val="186C97"/>
          </a:solidFill>
          <a:ln>
            <a:noFill/>
          </a:ln>
        </p:spPr>
        <p:txBody>
          <a:bodyPr lIns="68569" tIns="68569" rIns="68569" bIns="68569" anchor="ctr" anchorCtr="0">
            <a:noAutofit/>
          </a:bodyPr>
          <a:lstStyle/>
          <a:p>
            <a:pPr lvl="0">
              <a:spcBef>
                <a:spcPts val="0"/>
              </a:spcBef>
              <a:buNone/>
            </a:pPr>
            <a:endParaRPr sz="1050"/>
          </a:p>
        </p:txBody>
      </p:sp>
      <p:sp>
        <p:nvSpPr>
          <p:cNvPr id="41" name="Shape 41"/>
          <p:cNvSpPr txBox="1">
            <a:spLocks noGrp="1"/>
          </p:cNvSpPr>
          <p:nvPr>
            <p:ph type="title"/>
          </p:nvPr>
        </p:nvSpPr>
        <p:spPr>
          <a:xfrm>
            <a:off x="844425" y="5611"/>
            <a:ext cx="4512000" cy="1139999"/>
          </a:xfrm>
          <a:prstGeom prst="rect">
            <a:avLst/>
          </a:prstGeom>
        </p:spPr>
        <p:txBody>
          <a:bodyPr lIns="68400" tIns="68400" rIns="68400" bIns="68400" anchor="b" anchorCtr="0"/>
          <a:lstStyle>
            <a:lvl1pPr lvl="0" rtl="0">
              <a:spcBef>
                <a:spcPts val="0"/>
              </a:spcBef>
              <a:defRPr b="1" cap="all" baseline="0">
                <a:solidFill>
                  <a:srgbClr val="186C97"/>
                </a:solidFill>
                <a:latin typeface="Skolar Sans PE" panose="00000500000000000000" pitchFamily="50"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844425" y="1857600"/>
            <a:ext cx="2400000" cy="979200"/>
          </a:xfrm>
          <a:prstGeom prst="rect">
            <a:avLst/>
          </a:prstGeom>
        </p:spPr>
        <p:txBody>
          <a:bodyPr lIns="68400" tIns="68400" rIns="68400" bIns="68400" anchor="t" anchorCtr="0"/>
          <a:lstStyle>
            <a:lvl1pPr lvl="0" rtl="0">
              <a:spcBef>
                <a:spcPts val="0"/>
              </a:spcBef>
              <a:buClr>
                <a:srgbClr val="186C97"/>
              </a:buClr>
              <a:buSzPct val="100000"/>
              <a:defRPr sz="1350" b="0">
                <a:solidFill>
                  <a:srgbClr val="42464D"/>
                </a:solidFill>
                <a:latin typeface="Skolar Sans PE" panose="00000500000000000000" pitchFamily="50" charset="0"/>
              </a:defRPr>
            </a:lvl1pPr>
            <a:lvl2pPr lvl="1" rtl="0">
              <a:spcBef>
                <a:spcPts val="0"/>
              </a:spcBef>
              <a:buSzPct val="100000"/>
              <a:defRPr sz="1350"/>
            </a:lvl2pPr>
            <a:lvl3pPr lvl="2" rtl="0">
              <a:spcBef>
                <a:spcPts val="0"/>
              </a:spcBef>
              <a:buSzPct val="100000"/>
              <a:defRPr sz="135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lang="cs-CZ"/>
          </a:p>
        </p:txBody>
      </p:sp>
      <p:sp>
        <p:nvSpPr>
          <p:cNvPr id="43" name="Shape 43"/>
          <p:cNvSpPr txBox="1">
            <a:spLocks noGrp="1"/>
          </p:cNvSpPr>
          <p:nvPr>
            <p:ph type="body" idx="2"/>
          </p:nvPr>
        </p:nvSpPr>
        <p:spPr>
          <a:xfrm>
            <a:off x="3340799" y="1857600"/>
            <a:ext cx="2400000" cy="979200"/>
          </a:xfrm>
          <a:prstGeom prst="rect">
            <a:avLst/>
          </a:prstGeom>
        </p:spPr>
        <p:txBody>
          <a:bodyPr lIns="68400" tIns="68400" rIns="68400" bIns="68400" anchor="t" anchorCtr="0"/>
          <a:lstStyle>
            <a:lvl1pPr lvl="0" rtl="0">
              <a:spcBef>
                <a:spcPts val="0"/>
              </a:spcBef>
              <a:buClr>
                <a:srgbClr val="186C97"/>
              </a:buClr>
              <a:buSzPct val="100000"/>
              <a:defRPr sz="1350">
                <a:solidFill>
                  <a:srgbClr val="42464D"/>
                </a:solidFill>
                <a:latin typeface="Skolar Sans PE" panose="00000500000000000000" pitchFamily="50" charset="0"/>
              </a:defRPr>
            </a:lvl1pPr>
            <a:lvl2pPr lvl="1" rtl="0">
              <a:spcBef>
                <a:spcPts val="0"/>
              </a:spcBef>
              <a:buSzPct val="100000"/>
              <a:defRPr sz="1350"/>
            </a:lvl2pPr>
            <a:lvl3pPr lvl="2" rtl="0">
              <a:spcBef>
                <a:spcPts val="0"/>
              </a:spcBef>
              <a:buSzPct val="100000"/>
              <a:defRPr sz="135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body" idx="3"/>
          </p:nvPr>
        </p:nvSpPr>
        <p:spPr>
          <a:xfrm>
            <a:off x="5836799" y="1857601"/>
            <a:ext cx="2400000" cy="979200"/>
          </a:xfrm>
          <a:prstGeom prst="rect">
            <a:avLst/>
          </a:prstGeom>
        </p:spPr>
        <p:txBody>
          <a:bodyPr lIns="68400" tIns="68400" rIns="68400" bIns="68400" anchor="t" anchorCtr="0"/>
          <a:lstStyle>
            <a:lvl1pPr lvl="0" rtl="0">
              <a:spcBef>
                <a:spcPts val="0"/>
              </a:spcBef>
              <a:buClr>
                <a:srgbClr val="186C97"/>
              </a:buClr>
              <a:buSzPct val="100000"/>
              <a:defRPr sz="1350">
                <a:solidFill>
                  <a:srgbClr val="42464D"/>
                </a:solidFill>
                <a:latin typeface="Skolar Sans PE" panose="00000500000000000000" pitchFamily="50" charset="0"/>
              </a:defRPr>
            </a:lvl1pPr>
            <a:lvl2pPr lvl="1" rtl="0">
              <a:spcBef>
                <a:spcPts val="0"/>
              </a:spcBef>
              <a:buSzPct val="100000"/>
              <a:defRPr sz="1350"/>
            </a:lvl2pPr>
            <a:lvl3pPr lvl="2" rtl="0">
              <a:spcBef>
                <a:spcPts val="0"/>
              </a:spcBef>
              <a:buSzPct val="100000"/>
              <a:defRPr sz="135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 name="Shape 45"/>
          <p:cNvSpPr txBox="1">
            <a:spLocks noGrp="1"/>
          </p:cNvSpPr>
          <p:nvPr>
            <p:ph type="sldNum" idx="12"/>
          </p:nvPr>
        </p:nvSpPr>
        <p:spPr>
          <a:xfrm>
            <a:off x="-72" y="14"/>
            <a:ext cx="669599" cy="1139999"/>
          </a:xfrm>
          <a:prstGeom prst="rect">
            <a:avLst/>
          </a:prstGeom>
        </p:spPr>
        <p:txBody>
          <a:bodyPr lIns="68400" tIns="68400" rIns="68400" bIns="68400" anchor="b" anchorCtr="0">
            <a:noAutofit/>
          </a:bodyPr>
          <a:lstStyle>
            <a:lvl1pPr algn="ctr">
              <a:defRPr sz="2400">
                <a:solidFill>
                  <a:schemeClr val="bg1"/>
                </a:solidFill>
                <a:latin typeface="+mj-lt"/>
              </a:defRPr>
            </a:lvl1pPr>
          </a:lstStyle>
          <a:p>
            <a:fld id="{00000000-1234-1234-1234-123412341234}" type="slidenum">
              <a:rPr lang="en" smtClean="0"/>
              <a:pPr/>
              <a:t>‹#›</a:t>
            </a:fld>
            <a:endParaRPr lang="en"/>
          </a:p>
        </p:txBody>
      </p:sp>
      <p:sp>
        <p:nvSpPr>
          <p:cNvPr id="10" name="Shape 42"/>
          <p:cNvSpPr txBox="1">
            <a:spLocks noGrp="1"/>
          </p:cNvSpPr>
          <p:nvPr>
            <p:ph type="body" idx="13"/>
          </p:nvPr>
        </p:nvSpPr>
        <p:spPr>
          <a:xfrm>
            <a:off x="844425" y="3042000"/>
            <a:ext cx="2400000" cy="979200"/>
          </a:xfrm>
          <a:prstGeom prst="rect">
            <a:avLst/>
          </a:prstGeom>
        </p:spPr>
        <p:txBody>
          <a:bodyPr lIns="68400" tIns="68400" rIns="68400" bIns="68400" anchor="t" anchorCtr="0"/>
          <a:lstStyle>
            <a:lvl1pPr lvl="0" rtl="0">
              <a:spcBef>
                <a:spcPts val="0"/>
              </a:spcBef>
              <a:buClr>
                <a:srgbClr val="186C97"/>
              </a:buClr>
              <a:buSzPct val="100000"/>
              <a:defRPr sz="1350" b="0">
                <a:solidFill>
                  <a:srgbClr val="42464D"/>
                </a:solidFill>
                <a:latin typeface="Skolar Sans PE" panose="00000500000000000000" pitchFamily="50" charset="0"/>
              </a:defRPr>
            </a:lvl1pPr>
            <a:lvl2pPr lvl="1" rtl="0">
              <a:spcBef>
                <a:spcPts val="0"/>
              </a:spcBef>
              <a:buSzPct val="100000"/>
              <a:defRPr sz="1350"/>
            </a:lvl2pPr>
            <a:lvl3pPr lvl="2" rtl="0">
              <a:spcBef>
                <a:spcPts val="0"/>
              </a:spcBef>
              <a:buSzPct val="100000"/>
              <a:defRPr sz="135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lang="cs-CZ"/>
          </a:p>
        </p:txBody>
      </p:sp>
      <p:sp>
        <p:nvSpPr>
          <p:cNvPr id="11" name="Shape 43"/>
          <p:cNvSpPr txBox="1">
            <a:spLocks noGrp="1"/>
          </p:cNvSpPr>
          <p:nvPr>
            <p:ph type="body" idx="14"/>
          </p:nvPr>
        </p:nvSpPr>
        <p:spPr>
          <a:xfrm>
            <a:off x="3340799" y="3042000"/>
            <a:ext cx="2400000" cy="979200"/>
          </a:xfrm>
          <a:prstGeom prst="rect">
            <a:avLst/>
          </a:prstGeom>
        </p:spPr>
        <p:txBody>
          <a:bodyPr lIns="68400" tIns="68400" rIns="68400" bIns="68400" anchor="t" anchorCtr="0"/>
          <a:lstStyle>
            <a:lvl1pPr lvl="0" rtl="0">
              <a:spcBef>
                <a:spcPts val="0"/>
              </a:spcBef>
              <a:buClr>
                <a:srgbClr val="186C97"/>
              </a:buClr>
              <a:buSzPct val="100000"/>
              <a:defRPr sz="1350">
                <a:solidFill>
                  <a:srgbClr val="42464D"/>
                </a:solidFill>
                <a:latin typeface="Skolar Sans PE" panose="00000500000000000000" pitchFamily="50" charset="0"/>
              </a:defRPr>
            </a:lvl1pPr>
            <a:lvl2pPr lvl="1" rtl="0">
              <a:spcBef>
                <a:spcPts val="0"/>
              </a:spcBef>
              <a:buSzPct val="100000"/>
              <a:defRPr sz="1350"/>
            </a:lvl2pPr>
            <a:lvl3pPr lvl="2" rtl="0">
              <a:spcBef>
                <a:spcPts val="0"/>
              </a:spcBef>
              <a:buSzPct val="100000"/>
              <a:defRPr sz="135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 name="Shape 44"/>
          <p:cNvSpPr txBox="1">
            <a:spLocks noGrp="1"/>
          </p:cNvSpPr>
          <p:nvPr>
            <p:ph type="body" idx="15"/>
          </p:nvPr>
        </p:nvSpPr>
        <p:spPr>
          <a:xfrm>
            <a:off x="5836799" y="3042000"/>
            <a:ext cx="2400000" cy="979200"/>
          </a:xfrm>
          <a:prstGeom prst="rect">
            <a:avLst/>
          </a:prstGeom>
        </p:spPr>
        <p:txBody>
          <a:bodyPr lIns="68400" tIns="68400" rIns="68400" bIns="68400" anchor="t" anchorCtr="0"/>
          <a:lstStyle>
            <a:lvl1pPr lvl="0" rtl="0">
              <a:spcBef>
                <a:spcPts val="0"/>
              </a:spcBef>
              <a:buClr>
                <a:srgbClr val="186C97"/>
              </a:buClr>
              <a:buSzPct val="100000"/>
              <a:defRPr sz="1350">
                <a:solidFill>
                  <a:srgbClr val="42464D"/>
                </a:solidFill>
                <a:latin typeface="Skolar Sans PE" panose="00000500000000000000" pitchFamily="50" charset="0"/>
              </a:defRPr>
            </a:lvl1pPr>
            <a:lvl2pPr lvl="1" rtl="0">
              <a:spcBef>
                <a:spcPts val="0"/>
              </a:spcBef>
              <a:buSzPct val="100000"/>
              <a:defRPr sz="1350"/>
            </a:lvl2pPr>
            <a:lvl3pPr lvl="2" rtl="0">
              <a:spcBef>
                <a:spcPts val="0"/>
              </a:spcBef>
              <a:buSzPct val="100000"/>
              <a:defRPr sz="135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219326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8" name="Shape 8"/>
          <p:cNvSpPr txBox="1">
            <a:spLocks noGrp="1"/>
          </p:cNvSpPr>
          <p:nvPr>
            <p:ph type="sldNum" idx="12"/>
          </p:nvPr>
        </p:nvSpPr>
        <p:spPr>
          <a:xfrm>
            <a:off x="-72" y="14"/>
            <a:ext cx="669599" cy="1139999"/>
          </a:xfrm>
          <a:prstGeom prst="rect">
            <a:avLst/>
          </a:prstGeom>
          <a:noFill/>
          <a:ln>
            <a:noFill/>
          </a:ln>
        </p:spPr>
        <p:txBody>
          <a:bodyPr lIns="91425" tIns="91425" rIns="91425" bIns="91425" anchor="b" anchorCtr="0">
            <a:noAutofit/>
          </a:bodyPr>
          <a:lstStyle/>
          <a:p>
            <a:pPr algn="ctr"/>
            <a:fld id="{00000000-1234-1234-1234-123412341234}" type="slidenum">
              <a:rPr lang="en" sz="1800" smtClean="0">
                <a:solidFill>
                  <a:srgbClr val="FFFFFF"/>
                </a:solidFill>
                <a:latin typeface="Dosis"/>
                <a:ea typeface="Dosis"/>
                <a:cs typeface="Dosis"/>
                <a:sym typeface="Dosis"/>
              </a:rPr>
              <a:pPr algn="ctr"/>
              <a:t>‹#›</a:t>
            </a:fld>
            <a:endParaRPr lang="en" sz="1800">
              <a:solidFill>
                <a:srgbClr val="FFFFFF"/>
              </a:solidFill>
              <a:latin typeface="Dosis"/>
              <a:ea typeface="Dosis"/>
              <a:cs typeface="Dosis"/>
              <a:sym typeface="Dosis"/>
            </a:endParaRPr>
          </a:p>
        </p:txBody>
      </p:sp>
      <p:sp>
        <p:nvSpPr>
          <p:cNvPr id="10" name="Text Placeholder 9"/>
          <p:cNvSpPr>
            <a:spLocks noGrp="1"/>
          </p:cNvSpPr>
          <p:nvPr>
            <p:ph type="body" idx="1"/>
          </p:nvPr>
        </p:nvSpPr>
        <p:spPr>
          <a:xfrm>
            <a:off x="687403" y="1370013"/>
            <a:ext cx="7886700" cy="3262312"/>
          </a:xfrm>
          <a:prstGeom prst="rect">
            <a:avLst/>
          </a:prstGeom>
        </p:spPr>
        <p:txBody>
          <a:bodyPr vert="horz" lIns="68400" tIns="68400" rIns="68400" bIns="68400" rtlCol="0">
            <a:normAutofit/>
          </a:bodyPr>
          <a:lstStyle/>
          <a:p>
            <a:pPr lvl="2"/>
            <a:endParaRPr lang="cs-CZ"/>
          </a:p>
        </p:txBody>
      </p:sp>
      <p:sp>
        <p:nvSpPr>
          <p:cNvPr id="11" name="Title Placeholder 10"/>
          <p:cNvSpPr>
            <a:spLocks noGrp="1"/>
          </p:cNvSpPr>
          <p:nvPr>
            <p:ph type="title"/>
          </p:nvPr>
        </p:nvSpPr>
        <p:spPr>
          <a:xfrm>
            <a:off x="681600" y="0"/>
            <a:ext cx="4512000" cy="1141200"/>
          </a:xfrm>
          <a:prstGeom prst="rect">
            <a:avLst/>
          </a:prstGeom>
        </p:spPr>
        <p:txBody>
          <a:bodyPr vert="horz" lIns="68400" tIns="68400" rIns="68400" bIns="68400" rtlCol="0" anchor="b" anchorCtr="0">
            <a:normAutofit/>
          </a:bodyPr>
          <a:lstStyle/>
          <a:p>
            <a:r>
              <a:rPr lang="en-US"/>
              <a:t>Click to edit Master title style</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64" r:id="rId4"/>
    <p:sldLayoutId id="2147483651" r:id="rId5"/>
    <p:sldLayoutId id="2147483661" r:id="rId6"/>
    <p:sldLayoutId id="2147483652" r:id="rId7"/>
    <p:sldLayoutId id="2147483653" r:id="rId8"/>
    <p:sldLayoutId id="2147483659" r:id="rId9"/>
    <p:sldLayoutId id="2147483654" r:id="rId10"/>
    <p:sldLayoutId id="2147483663" r:id="rId11"/>
    <p:sldLayoutId id="2147483660" r:id="rId12"/>
    <p:sldLayoutId id="2147483665" r:id="rId13"/>
    <p:sldLayoutId id="2147483666" r:id="rId14"/>
    <p:sldLayoutId id="2147483655" r:id="rId15"/>
    <p:sldLayoutId id="2147483657"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lang="en-US" sz="2400" b="1" i="0" u="none" strike="noStrike" cap="all" baseline="0" dirty="0">
          <a:solidFill>
            <a:srgbClr val="186C97"/>
          </a:solidFill>
          <a:latin typeface="+mj-lt"/>
          <a:ea typeface="Californian FB" panose="0207040306080B030204" pitchFamily="18" charset="0"/>
          <a:cs typeface="Arial"/>
          <a:sym typeface="Arial"/>
        </a:defRPr>
      </a:lvl1pPr>
    </p:titleStyle>
    <p:bodyStyle>
      <a:defPPr marR="0" lvl="0" algn="l" rtl="0">
        <a:lnSpc>
          <a:spcPct val="100000"/>
        </a:lnSpc>
        <a:spcBef>
          <a:spcPts val="0"/>
        </a:spcBef>
        <a:spcAft>
          <a:spcPts val="0"/>
        </a:spcAft>
      </a:defPPr>
      <a:lvl1pPr marL="0" marR="0" lvl="0" indent="-179992" algn="l" rtl="0">
        <a:lnSpc>
          <a:spcPct val="100000"/>
        </a:lnSpc>
        <a:spcBef>
          <a:spcPts val="0"/>
        </a:spcBef>
        <a:spcAft>
          <a:spcPts val="400"/>
        </a:spcAft>
        <a:buClr>
          <a:srgbClr val="EA6802"/>
        </a:buClr>
        <a:buFont typeface="Arial" panose="020B0604020202020204" pitchFamily="34" charset="0"/>
        <a:buChar char="•"/>
        <a:defRPr lang="cs-CZ" sz="1800" b="0" i="0" u="none" strike="noStrike" cap="none" dirty="0" smtClean="0">
          <a:solidFill>
            <a:srgbClr val="42464D"/>
          </a:solidFill>
          <a:latin typeface="Skolar Sans PE" panose="00000500000000000000" pitchFamily="50" charset="0"/>
          <a:ea typeface="Source Sans Pro"/>
          <a:cs typeface="Arial"/>
          <a:sym typeface="Source Sans Pro"/>
        </a:defRPr>
      </a:lvl1pPr>
      <a:lvl2pPr marL="359982" marR="0" lvl="1" indent="-179992" algn="l" rtl="0">
        <a:lnSpc>
          <a:spcPct val="100000"/>
        </a:lnSpc>
        <a:spcBef>
          <a:spcPts val="0"/>
        </a:spcBef>
        <a:spcAft>
          <a:spcPts val="0"/>
        </a:spcAft>
        <a:buClr>
          <a:schemeClr val="accent1"/>
        </a:buClr>
        <a:buFont typeface="Arial" panose="020B0604020202020204" pitchFamily="34" charset="0"/>
        <a:buChar char="•"/>
        <a:defRPr lang="cs-CZ" sz="1800" b="0" i="0" u="none" strike="noStrike" cap="none" dirty="0" smtClean="0">
          <a:solidFill>
            <a:srgbClr val="42464D"/>
          </a:solidFill>
          <a:latin typeface="Skolar Sans PE" panose="00000500000000000000" pitchFamily="50" charset="0"/>
          <a:ea typeface="Source Sans Pro"/>
          <a:cs typeface="Arial"/>
          <a:sym typeface="Source Sans Pro"/>
        </a:defRPr>
      </a:lvl2pPr>
      <a:lvl3pPr marL="539974" marR="0" lvl="2" indent="-179992" algn="l" rtl="0">
        <a:lnSpc>
          <a:spcPct val="100000"/>
        </a:lnSpc>
        <a:spcBef>
          <a:spcPts val="0"/>
        </a:spcBef>
        <a:spcAft>
          <a:spcPts val="400"/>
        </a:spcAft>
        <a:buClr>
          <a:srgbClr val="186C97"/>
        </a:buClr>
        <a:buFont typeface="Arial" panose="020B0604020202020204" pitchFamily="34" charset="0"/>
        <a:buChar char="•"/>
        <a:defRPr lang="cs-CZ" sz="1800" b="0" i="0" u="none" strike="noStrike" cap="none" dirty="0" smtClean="0">
          <a:solidFill>
            <a:srgbClr val="42464D"/>
          </a:solidFill>
          <a:latin typeface="+mn-lt"/>
          <a:ea typeface="Source Sans Pro"/>
          <a:cs typeface="Arial"/>
          <a:sym typeface="Source Sans Pro"/>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mailto:Pokorna.martina@rferl.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000" y="1306131"/>
            <a:ext cx="6910406" cy="2138296"/>
          </a:xfrm>
        </p:spPr>
        <p:txBody>
          <a:bodyPr vert="horz" lIns="68400" tIns="68400" rIns="68400" bIns="68400" rtlCol="0" anchor="b" anchorCtr="0">
            <a:normAutofit/>
          </a:bodyPr>
          <a:lstStyle/>
          <a:p>
            <a:r>
              <a:rPr lang="cs-CZ" err="1">
                <a:latin typeface="Skolar Sans PE"/>
              </a:rPr>
              <a:t>USer</a:t>
            </a:r>
            <a:r>
              <a:rPr lang="cs-CZ">
                <a:latin typeface="Skolar Sans PE"/>
              </a:rPr>
              <a:t> </a:t>
            </a:r>
            <a:r>
              <a:rPr lang="cs-CZ" err="1">
                <a:latin typeface="Skolar Sans PE"/>
              </a:rPr>
              <a:t>Experience</a:t>
            </a:r>
            <a:r>
              <a:rPr lang="cs-CZ">
                <a:latin typeface="Skolar Sans PE"/>
              </a:rPr>
              <a:t> (UX) </a:t>
            </a:r>
            <a:r>
              <a:rPr lang="cs-CZ" err="1">
                <a:latin typeface="Skolar Sans PE"/>
              </a:rPr>
              <a:t>research</a:t>
            </a:r>
            <a:endParaRPr lang="cs-CZ" err="1"/>
          </a:p>
        </p:txBody>
      </p:sp>
      <p:sp>
        <p:nvSpPr>
          <p:cNvPr id="3" name="Subtitle 2"/>
          <p:cNvSpPr>
            <a:spLocks noGrp="1"/>
          </p:cNvSpPr>
          <p:nvPr>
            <p:ph type="subTitle" idx="1"/>
          </p:nvPr>
        </p:nvSpPr>
        <p:spPr>
          <a:xfrm>
            <a:off x="360000" y="4303239"/>
            <a:ext cx="5008199" cy="687600"/>
          </a:xfrm>
        </p:spPr>
        <p:txBody>
          <a:bodyPr vert="horz" lIns="68400" tIns="68400" rIns="68400" bIns="68400" rtlCol="0" anchor="ctr" anchorCtr="0">
            <a:normAutofit/>
          </a:bodyPr>
          <a:lstStyle/>
          <a:p>
            <a:pPr indent="-179705"/>
            <a:r>
              <a:rPr lang="en-US">
                <a:latin typeface="Skolar Sans PE"/>
              </a:rPr>
              <a:t>January 15</a:t>
            </a:r>
            <a:r>
              <a:rPr lang="en-US" b="1">
                <a:solidFill>
                  <a:srgbClr val="636972"/>
                </a:solidFill>
                <a:latin typeface="Skolar Sans PE"/>
              </a:rPr>
              <a:t>, </a:t>
            </a:r>
            <a:r>
              <a:rPr lang="en-US">
                <a:latin typeface="Skolar Sans PE"/>
              </a:rPr>
              <a:t>2025</a:t>
            </a:r>
          </a:p>
        </p:txBody>
      </p:sp>
    </p:spTree>
    <p:extLst>
      <p:ext uri="{BB962C8B-B14F-4D97-AF65-F5344CB8AC3E}">
        <p14:creationId xmlns:p14="http://schemas.microsoft.com/office/powerpoint/2010/main" val="2289906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44424" y="5601"/>
            <a:ext cx="7878557" cy="1139999"/>
          </a:xfrm>
          <a:prstGeom prst="rect">
            <a:avLst/>
          </a:prstGeom>
        </p:spPr>
        <p:txBody>
          <a:bodyPr vert="horz" lIns="68569" tIns="68569" rIns="68569" bIns="68569" rtlCol="0" anchor="b" anchorCtr="0">
            <a:noAutofit/>
          </a:bodyPr>
          <a:lstStyle/>
          <a:p>
            <a:r>
              <a:rPr lang="en">
                <a:latin typeface="Skolar Sans PE"/>
              </a:rPr>
              <a:t>Usability testing</a:t>
            </a:r>
            <a:endParaRPr lang="en-US"/>
          </a:p>
        </p:txBody>
      </p:sp>
      <p:sp>
        <p:nvSpPr>
          <p:cNvPr id="113" name="Shape 113"/>
          <p:cNvSpPr txBox="1">
            <a:spLocks noGrp="1"/>
          </p:cNvSpPr>
          <p:nvPr>
            <p:ph type="body" idx="4294967295"/>
          </p:nvPr>
        </p:nvSpPr>
        <p:spPr>
          <a:xfrm>
            <a:off x="1540461" y="1146874"/>
            <a:ext cx="6045509" cy="3081799"/>
          </a:xfrm>
          <a:prstGeom prst="rect">
            <a:avLst/>
          </a:prstGeom>
        </p:spPr>
        <p:txBody>
          <a:bodyPr vert="horz" lIns="68569" tIns="68569" rIns="68569" bIns="68569" rtlCol="0" anchor="t" anchorCtr="0">
            <a:noAutofit/>
          </a:bodyPr>
          <a:lstStyle/>
          <a:p>
            <a:pPr marL="539750" lvl="2" indent="-179705"/>
            <a:r>
              <a:rPr lang="en">
                <a:latin typeface="Skolar Sans PE"/>
              </a:rPr>
              <a:t>We kindly ask you to explore the </a:t>
            </a:r>
            <a:r>
              <a:rPr lang="en" b="1">
                <a:latin typeface="Skolar Sans PE"/>
              </a:rPr>
              <a:t>prototype</a:t>
            </a:r>
            <a:r>
              <a:rPr lang="en">
                <a:latin typeface="Skolar Sans PE"/>
              </a:rPr>
              <a:t>.</a:t>
            </a:r>
            <a:endParaRPr lang="en-US">
              <a:latin typeface="Skolar Sans PE"/>
            </a:endParaRPr>
          </a:p>
          <a:p>
            <a:pPr marL="539750" lvl="2" indent="-179705"/>
            <a:r>
              <a:rPr lang="en">
                <a:latin typeface="Skolar Sans PE"/>
              </a:rPr>
              <a:t>Space for discussion and your questions</a:t>
            </a:r>
            <a:r>
              <a:rPr lang="en-US">
                <a:solidFill>
                  <a:srgbClr val="616871"/>
                </a:solidFill>
                <a:latin typeface="Skolar Sans PE"/>
              </a:rPr>
              <a:t> </a:t>
            </a:r>
          </a:p>
          <a:p>
            <a:pPr marL="539750" lvl="2" indent="-179705"/>
            <a:r>
              <a:rPr lang="en">
                <a:latin typeface="Skolar Sans PE"/>
              </a:rPr>
              <a:t>We learn from your </a:t>
            </a:r>
            <a:r>
              <a:rPr lang="en" b="1" u="sng">
                <a:latin typeface="Skolar Sans PE"/>
              </a:rPr>
              <a:t>feedback</a:t>
            </a:r>
            <a:r>
              <a:rPr lang="en">
                <a:latin typeface="Skolar Sans PE"/>
              </a:rPr>
              <a:t>, </a:t>
            </a:r>
            <a:r>
              <a:rPr lang="en-US">
                <a:latin typeface="Skolar Sans PE"/>
              </a:rPr>
              <a:t>whether we are on the right track or if we need to provide a different solution.</a:t>
            </a:r>
            <a:endParaRPr lang="en">
              <a:latin typeface="Skolar Sans PE" panose="00000500000000000000" pitchFamily="50" charset="0"/>
            </a:endParaRPr>
          </a:p>
        </p:txBody>
      </p:sp>
      <p:sp>
        <p:nvSpPr>
          <p:cNvPr id="114" name="Shape 114"/>
          <p:cNvSpPr txBox="1">
            <a:spLocks noGrp="1"/>
          </p:cNvSpPr>
          <p:nvPr>
            <p:ph type="sldNum" idx="12"/>
          </p:nvPr>
        </p:nvSpPr>
        <p:spPr>
          <a:prstGeom prst="rect">
            <a:avLst/>
          </a:prstGeom>
        </p:spPr>
        <p:txBody>
          <a:bodyPr lIns="68569" tIns="68569" rIns="68569" bIns="68569" anchor="b" anchorCtr="0">
            <a:noAutofit/>
          </a:bodyPr>
          <a:lstStyle/>
          <a:p>
            <a:fld id="{00000000-1234-1234-1234-123412341234}" type="slidenum">
              <a:rPr lang="en"/>
              <a:pPr/>
              <a:t>10</a:t>
            </a:fld>
            <a:endParaRPr lang="en"/>
          </a:p>
        </p:txBody>
      </p:sp>
      <p:grpSp>
        <p:nvGrpSpPr>
          <p:cNvPr id="14" name="Group 13">
            <a:extLst>
              <a:ext uri="{FF2B5EF4-FFF2-40B4-BE49-F238E27FC236}">
                <a16:creationId xmlns:a16="http://schemas.microsoft.com/office/drawing/2014/main" id="{B3A63EA7-16A9-BC80-73B5-AA8FFFEC21F4}"/>
              </a:ext>
            </a:extLst>
          </p:cNvPr>
          <p:cNvGrpSpPr/>
          <p:nvPr/>
        </p:nvGrpSpPr>
        <p:grpSpPr>
          <a:xfrm>
            <a:off x="4979396" y="2442038"/>
            <a:ext cx="1032131" cy="984473"/>
            <a:chOff x="5266985" y="2442185"/>
            <a:chExt cx="1032131" cy="984473"/>
          </a:xfrm>
        </p:grpSpPr>
        <p:sp>
          <p:nvSpPr>
            <p:cNvPr id="3" name="Shape 453">
              <a:extLst>
                <a:ext uri="{FF2B5EF4-FFF2-40B4-BE49-F238E27FC236}">
                  <a16:creationId xmlns:a16="http://schemas.microsoft.com/office/drawing/2014/main" id="{379E0568-0C65-E6AB-29E5-AD471E587CD5}"/>
                </a:ext>
              </a:extLst>
            </p:cNvPr>
            <p:cNvSpPr/>
            <p:nvPr/>
          </p:nvSpPr>
          <p:spPr>
            <a:xfrm>
              <a:off x="5266985" y="2442185"/>
              <a:ext cx="1032131" cy="984473"/>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sz="1050"/>
            </a:p>
          </p:txBody>
        </p:sp>
        <p:sp>
          <p:nvSpPr>
            <p:cNvPr id="5" name="TextBox 4">
              <a:extLst>
                <a:ext uri="{FF2B5EF4-FFF2-40B4-BE49-F238E27FC236}">
                  <a16:creationId xmlns:a16="http://schemas.microsoft.com/office/drawing/2014/main" id="{F7110EC8-EB4C-28AF-EA44-A212F5914E0B}"/>
                </a:ext>
              </a:extLst>
            </p:cNvPr>
            <p:cNvSpPr txBox="1"/>
            <p:nvPr/>
          </p:nvSpPr>
          <p:spPr>
            <a:xfrm>
              <a:off x="5351987" y="2696200"/>
              <a:ext cx="9035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196D97"/>
                  </a:solidFill>
                </a:rPr>
                <a:t>Why?</a:t>
              </a:r>
              <a:endParaRPr lang="en-US"/>
            </a:p>
          </p:txBody>
        </p:sp>
      </p:grpSp>
      <p:grpSp>
        <p:nvGrpSpPr>
          <p:cNvPr id="13" name="Group 12">
            <a:extLst>
              <a:ext uri="{FF2B5EF4-FFF2-40B4-BE49-F238E27FC236}">
                <a16:creationId xmlns:a16="http://schemas.microsoft.com/office/drawing/2014/main" id="{E11C5AD4-6959-2D8F-3A05-DF10C7E388EA}"/>
              </a:ext>
            </a:extLst>
          </p:cNvPr>
          <p:cNvGrpSpPr/>
          <p:nvPr/>
        </p:nvGrpSpPr>
        <p:grpSpPr>
          <a:xfrm>
            <a:off x="3761445" y="2446818"/>
            <a:ext cx="1032131" cy="984473"/>
            <a:chOff x="4058670" y="2638128"/>
            <a:chExt cx="1032131" cy="984473"/>
          </a:xfrm>
        </p:grpSpPr>
        <p:sp>
          <p:nvSpPr>
            <p:cNvPr id="4" name="Shape 453">
              <a:extLst>
                <a:ext uri="{FF2B5EF4-FFF2-40B4-BE49-F238E27FC236}">
                  <a16:creationId xmlns:a16="http://schemas.microsoft.com/office/drawing/2014/main" id="{B4D94DF9-0ABA-FA0D-6BC7-662AD1A7BC80}"/>
                </a:ext>
              </a:extLst>
            </p:cNvPr>
            <p:cNvSpPr/>
            <p:nvPr/>
          </p:nvSpPr>
          <p:spPr>
            <a:xfrm flipH="1">
              <a:off x="4058670" y="2638128"/>
              <a:ext cx="1032131" cy="984473"/>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sz="1050"/>
            </a:p>
          </p:txBody>
        </p:sp>
        <p:sp>
          <p:nvSpPr>
            <p:cNvPr id="12" name="TextBox 11">
              <a:extLst>
                <a:ext uri="{FF2B5EF4-FFF2-40B4-BE49-F238E27FC236}">
                  <a16:creationId xmlns:a16="http://schemas.microsoft.com/office/drawing/2014/main" id="{C2464BC5-8538-9E16-D3CC-3C2E9269B1EC}"/>
                </a:ext>
              </a:extLst>
            </p:cNvPr>
            <p:cNvSpPr txBox="1"/>
            <p:nvPr/>
          </p:nvSpPr>
          <p:spPr>
            <a:xfrm flipH="1">
              <a:off x="4143672" y="2892143"/>
              <a:ext cx="9035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196D97"/>
                  </a:solidFill>
                </a:rPr>
                <a:t>How?</a:t>
              </a:r>
            </a:p>
          </p:txBody>
        </p:sp>
      </p:grpSp>
      <p:grpSp>
        <p:nvGrpSpPr>
          <p:cNvPr id="2" name="Group 1">
            <a:extLst>
              <a:ext uri="{FF2B5EF4-FFF2-40B4-BE49-F238E27FC236}">
                <a16:creationId xmlns:a16="http://schemas.microsoft.com/office/drawing/2014/main" id="{F58B1EFB-5E5E-359E-251D-CF13BAD3A55E}"/>
              </a:ext>
            </a:extLst>
          </p:cNvPr>
          <p:cNvGrpSpPr/>
          <p:nvPr/>
        </p:nvGrpSpPr>
        <p:grpSpPr>
          <a:xfrm>
            <a:off x="5681573" y="3254118"/>
            <a:ext cx="1516377" cy="1247560"/>
            <a:chOff x="4569465" y="3655713"/>
            <a:chExt cx="1516377" cy="1247560"/>
          </a:xfrm>
        </p:grpSpPr>
        <p:sp>
          <p:nvSpPr>
            <p:cNvPr id="15" name="Shape 453">
              <a:extLst>
                <a:ext uri="{FF2B5EF4-FFF2-40B4-BE49-F238E27FC236}">
                  <a16:creationId xmlns:a16="http://schemas.microsoft.com/office/drawing/2014/main" id="{48C02F64-6E8F-C6E2-3AD7-F6DD78E78D6A}"/>
                </a:ext>
              </a:extLst>
            </p:cNvPr>
            <p:cNvSpPr/>
            <p:nvPr/>
          </p:nvSpPr>
          <p:spPr>
            <a:xfrm>
              <a:off x="4569465" y="3655713"/>
              <a:ext cx="1406284" cy="1247560"/>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sz="1050"/>
            </a:p>
          </p:txBody>
        </p:sp>
        <p:sp>
          <p:nvSpPr>
            <p:cNvPr id="16" name="TextBox 15">
              <a:extLst>
                <a:ext uri="{FF2B5EF4-FFF2-40B4-BE49-F238E27FC236}">
                  <a16:creationId xmlns:a16="http://schemas.microsoft.com/office/drawing/2014/main" id="{4BD22EFB-3B82-0DF2-0DF9-941F309CB6B9}"/>
                </a:ext>
              </a:extLst>
            </p:cNvPr>
            <p:cNvSpPr txBox="1"/>
            <p:nvPr/>
          </p:nvSpPr>
          <p:spPr>
            <a:xfrm>
              <a:off x="4677923" y="3882322"/>
              <a:ext cx="1407919" cy="73866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96D97"/>
                  </a:solidFill>
                </a:rPr>
                <a:t>How does this fit into your workflow?</a:t>
              </a:r>
              <a:endParaRPr lang="en-US"/>
            </a:p>
          </p:txBody>
        </p:sp>
      </p:grpSp>
      <p:grpSp>
        <p:nvGrpSpPr>
          <p:cNvPr id="6" name="Group 5">
            <a:extLst>
              <a:ext uri="{FF2B5EF4-FFF2-40B4-BE49-F238E27FC236}">
                <a16:creationId xmlns:a16="http://schemas.microsoft.com/office/drawing/2014/main" id="{75819E3C-9767-E0CE-12E0-09E63A0FB251}"/>
              </a:ext>
            </a:extLst>
          </p:cNvPr>
          <p:cNvGrpSpPr/>
          <p:nvPr/>
        </p:nvGrpSpPr>
        <p:grpSpPr>
          <a:xfrm>
            <a:off x="3670180" y="3494840"/>
            <a:ext cx="1406284" cy="1247560"/>
            <a:chOff x="3036897" y="3749699"/>
            <a:chExt cx="1406284" cy="1247560"/>
          </a:xfrm>
        </p:grpSpPr>
        <p:sp>
          <p:nvSpPr>
            <p:cNvPr id="17" name="Shape 453">
              <a:extLst>
                <a:ext uri="{FF2B5EF4-FFF2-40B4-BE49-F238E27FC236}">
                  <a16:creationId xmlns:a16="http://schemas.microsoft.com/office/drawing/2014/main" id="{C456C37B-3AAD-125A-FAF7-99171FC4980B}"/>
                </a:ext>
              </a:extLst>
            </p:cNvPr>
            <p:cNvSpPr/>
            <p:nvPr/>
          </p:nvSpPr>
          <p:spPr>
            <a:xfrm flipH="1">
              <a:off x="3036897" y="3749699"/>
              <a:ext cx="1406284" cy="1247560"/>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sz="1050"/>
            </a:p>
          </p:txBody>
        </p:sp>
        <p:sp>
          <p:nvSpPr>
            <p:cNvPr id="18" name="TextBox 17">
              <a:extLst>
                <a:ext uri="{FF2B5EF4-FFF2-40B4-BE49-F238E27FC236}">
                  <a16:creationId xmlns:a16="http://schemas.microsoft.com/office/drawing/2014/main" id="{3387C257-C47F-B546-A477-64688D765A9D}"/>
                </a:ext>
              </a:extLst>
            </p:cNvPr>
            <p:cNvSpPr txBox="1"/>
            <p:nvPr/>
          </p:nvSpPr>
          <p:spPr>
            <a:xfrm>
              <a:off x="3142709" y="4062144"/>
              <a:ext cx="1276628"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96D97"/>
                  </a:solidFill>
                </a:rPr>
                <a:t>What do you expect..?</a:t>
              </a:r>
              <a:endParaRPr lang="en-US"/>
            </a:p>
          </p:txBody>
        </p:sp>
      </p:grpSp>
      <p:grpSp>
        <p:nvGrpSpPr>
          <p:cNvPr id="7" name="Group 6">
            <a:extLst>
              <a:ext uri="{FF2B5EF4-FFF2-40B4-BE49-F238E27FC236}">
                <a16:creationId xmlns:a16="http://schemas.microsoft.com/office/drawing/2014/main" id="{B074CA62-A81A-44B3-BCD4-AD0ED2BB2D9F}"/>
              </a:ext>
            </a:extLst>
          </p:cNvPr>
          <p:cNvGrpSpPr/>
          <p:nvPr/>
        </p:nvGrpSpPr>
        <p:grpSpPr>
          <a:xfrm>
            <a:off x="1923866" y="3067195"/>
            <a:ext cx="1534514" cy="1247560"/>
            <a:chOff x="842650" y="3028580"/>
            <a:chExt cx="1534514" cy="1247560"/>
          </a:xfrm>
        </p:grpSpPr>
        <p:sp>
          <p:nvSpPr>
            <p:cNvPr id="21" name="Shape 453">
              <a:extLst>
                <a:ext uri="{FF2B5EF4-FFF2-40B4-BE49-F238E27FC236}">
                  <a16:creationId xmlns:a16="http://schemas.microsoft.com/office/drawing/2014/main" id="{FF52F5DE-E302-3E20-36E5-F8FBFFC35D72}"/>
                </a:ext>
              </a:extLst>
            </p:cNvPr>
            <p:cNvSpPr/>
            <p:nvPr/>
          </p:nvSpPr>
          <p:spPr>
            <a:xfrm flipH="1">
              <a:off x="842650" y="3028580"/>
              <a:ext cx="1406284" cy="1247560"/>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sz="1050"/>
            </a:p>
          </p:txBody>
        </p:sp>
        <p:sp>
          <p:nvSpPr>
            <p:cNvPr id="22" name="TextBox 21">
              <a:extLst>
                <a:ext uri="{FF2B5EF4-FFF2-40B4-BE49-F238E27FC236}">
                  <a16:creationId xmlns:a16="http://schemas.microsoft.com/office/drawing/2014/main" id="{DF25FAF3-9213-970B-E222-C27C14193AAB}"/>
                </a:ext>
              </a:extLst>
            </p:cNvPr>
            <p:cNvSpPr txBox="1"/>
            <p:nvPr/>
          </p:nvSpPr>
          <p:spPr>
            <a:xfrm>
              <a:off x="955529" y="3312753"/>
              <a:ext cx="1421635" cy="54028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96D97"/>
                  </a:solidFill>
                </a:rPr>
                <a:t>What do you miss there...?</a:t>
              </a:r>
            </a:p>
          </p:txBody>
        </p:sp>
      </p:grpSp>
    </p:spTree>
    <p:extLst>
      <p:ext uri="{BB962C8B-B14F-4D97-AF65-F5344CB8AC3E}">
        <p14:creationId xmlns:p14="http://schemas.microsoft.com/office/powerpoint/2010/main" val="3096548469"/>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44424" y="5601"/>
            <a:ext cx="7878557" cy="1139999"/>
          </a:xfrm>
          <a:prstGeom prst="rect">
            <a:avLst/>
          </a:prstGeom>
        </p:spPr>
        <p:txBody>
          <a:bodyPr vert="horz" lIns="68569" tIns="68569" rIns="68569" bIns="68569" rtlCol="0" anchor="b" anchorCtr="0">
            <a:noAutofit/>
          </a:bodyPr>
          <a:lstStyle/>
          <a:p>
            <a:r>
              <a:rPr lang="en" b="0">
                <a:latin typeface="Skolar Sans PE"/>
              </a:rPr>
              <a:t>Meeting Overview: Simple and Clear</a:t>
            </a:r>
            <a:endParaRPr lang="en-US"/>
          </a:p>
        </p:txBody>
      </p:sp>
      <p:sp>
        <p:nvSpPr>
          <p:cNvPr id="113" name="Shape 113"/>
          <p:cNvSpPr txBox="1">
            <a:spLocks noGrp="1"/>
          </p:cNvSpPr>
          <p:nvPr>
            <p:ph type="body" idx="4294967295"/>
          </p:nvPr>
        </p:nvSpPr>
        <p:spPr>
          <a:xfrm>
            <a:off x="1690054" y="1397900"/>
            <a:ext cx="5767482" cy="3387899"/>
          </a:xfrm>
          <a:prstGeom prst="rect">
            <a:avLst/>
          </a:prstGeom>
        </p:spPr>
        <p:txBody>
          <a:bodyPr vert="horz" lIns="68569" tIns="68569" rIns="68569" bIns="68569" rtlCol="0" anchor="t" anchorCtr="0">
            <a:noAutofit/>
          </a:bodyPr>
          <a:lstStyle/>
          <a:p>
            <a:pPr indent="-179705"/>
            <a:r>
              <a:rPr lang="en" b="1">
                <a:latin typeface="Skolar Sans PE"/>
              </a:rPr>
              <a:t>No preparation</a:t>
            </a:r>
            <a:r>
              <a:rPr lang="en">
                <a:latin typeface="Skolar Sans PE"/>
              </a:rPr>
              <a:t> needed, we've already prepared the questions. </a:t>
            </a:r>
            <a:endParaRPr lang="en-US"/>
          </a:p>
          <a:p>
            <a:pPr marL="359410" lvl="1" indent="-179705">
              <a:buClr>
                <a:srgbClr val="EA6903"/>
              </a:buClr>
              <a:buFont typeface="Courier New" panose="020B0604020202020204" pitchFamily="34" charset="0"/>
              <a:buChar char="o"/>
            </a:pPr>
            <a:endParaRPr lang="en"/>
          </a:p>
          <a:p>
            <a:pPr indent="-179705"/>
            <a:r>
              <a:rPr lang="en">
                <a:latin typeface="Skolar Sans PE"/>
              </a:rPr>
              <a:t>Share </a:t>
            </a:r>
            <a:r>
              <a:rPr lang="en" b="1">
                <a:latin typeface="Skolar Sans PE"/>
              </a:rPr>
              <a:t>your experience</a:t>
            </a:r>
            <a:r>
              <a:rPr lang="en">
                <a:latin typeface="Skolar Sans PE"/>
              </a:rPr>
              <a:t> from your daily work.</a:t>
            </a:r>
            <a:endParaRPr lang="en"/>
          </a:p>
          <a:p>
            <a:pPr indent="-179705"/>
            <a:endParaRPr lang="en"/>
          </a:p>
          <a:p>
            <a:pPr indent="-179705"/>
            <a:r>
              <a:rPr lang="en">
                <a:latin typeface="Skolar Sans PE"/>
              </a:rPr>
              <a:t>We're not testing your skills, just looking for your </a:t>
            </a:r>
            <a:r>
              <a:rPr lang="en" b="1">
                <a:latin typeface="Skolar Sans PE"/>
              </a:rPr>
              <a:t>honest feedback</a:t>
            </a:r>
            <a:r>
              <a:rPr lang="en">
                <a:latin typeface="Skolar Sans PE"/>
              </a:rPr>
              <a:t>.</a:t>
            </a:r>
            <a:endParaRPr lang="en"/>
          </a:p>
          <a:p>
            <a:pPr marL="359410" lvl="1" indent="-179705">
              <a:buClr>
                <a:srgbClr val="EA6903"/>
              </a:buClr>
              <a:buFont typeface="Courier New" panose="020B0604020202020204" pitchFamily="34" charset="0"/>
              <a:buChar char="o"/>
            </a:pPr>
            <a:endParaRPr lang="en"/>
          </a:p>
          <a:p>
            <a:pPr indent="-179705"/>
            <a:r>
              <a:rPr lang="en">
                <a:latin typeface="Skolar Sans PE"/>
              </a:rPr>
              <a:t>All information is </a:t>
            </a:r>
            <a:r>
              <a:rPr lang="en" b="1">
                <a:latin typeface="Skolar Sans PE"/>
              </a:rPr>
              <a:t>anonymized </a:t>
            </a:r>
            <a:r>
              <a:rPr lang="en">
                <a:latin typeface="Skolar Sans PE"/>
              </a:rPr>
              <a:t>and used only for our team.</a:t>
            </a:r>
            <a:endParaRPr lang="en"/>
          </a:p>
          <a:p>
            <a:pPr marL="359410" lvl="1" indent="-179705">
              <a:buClr>
                <a:srgbClr val="EA6903"/>
              </a:buClr>
              <a:buFont typeface="Courier New" panose="020B0604020202020204" pitchFamily="34" charset="0"/>
              <a:buChar char="o"/>
            </a:pPr>
            <a:endParaRPr lang="en"/>
          </a:p>
          <a:p>
            <a:pPr marL="359410" lvl="1" indent="-179705">
              <a:buClr>
                <a:srgbClr val="EA6903"/>
              </a:buClr>
              <a:buFont typeface="Courier New" panose="020B0604020202020204" pitchFamily="34" charset="0"/>
              <a:buChar char="o"/>
            </a:pPr>
            <a:endParaRPr lang="en"/>
          </a:p>
          <a:p>
            <a:pPr indent="-179705"/>
            <a:endParaRPr lang="en"/>
          </a:p>
        </p:txBody>
      </p:sp>
      <p:sp>
        <p:nvSpPr>
          <p:cNvPr id="114" name="Shape 114"/>
          <p:cNvSpPr txBox="1">
            <a:spLocks noGrp="1"/>
          </p:cNvSpPr>
          <p:nvPr>
            <p:ph type="sldNum" idx="12"/>
          </p:nvPr>
        </p:nvSpPr>
        <p:spPr>
          <a:prstGeom prst="rect">
            <a:avLst/>
          </a:prstGeom>
        </p:spPr>
        <p:txBody>
          <a:bodyPr lIns="68569" tIns="68569" rIns="68569" bIns="68569" anchor="b" anchorCtr="0">
            <a:noAutofit/>
          </a:bodyPr>
          <a:lstStyle/>
          <a:p>
            <a:fld id="{00000000-1234-1234-1234-123412341234}" type="slidenum">
              <a:rPr lang="en"/>
              <a:pPr/>
              <a:t>11</a:t>
            </a:fld>
            <a:endParaRPr lang="en"/>
          </a:p>
        </p:txBody>
      </p:sp>
      <p:grpSp>
        <p:nvGrpSpPr>
          <p:cNvPr id="9" name="Shape 795">
            <a:extLst>
              <a:ext uri="{FF2B5EF4-FFF2-40B4-BE49-F238E27FC236}">
                <a16:creationId xmlns:a16="http://schemas.microsoft.com/office/drawing/2014/main" id="{B4501FF2-5C5B-513D-62D4-8C4CA108CBC2}"/>
              </a:ext>
            </a:extLst>
          </p:cNvPr>
          <p:cNvGrpSpPr/>
          <p:nvPr/>
        </p:nvGrpSpPr>
        <p:grpSpPr>
          <a:xfrm>
            <a:off x="7637488" y="3322815"/>
            <a:ext cx="1090465" cy="1458054"/>
            <a:chOff x="2635450" y="4321225"/>
            <a:chExt cx="368400" cy="466425"/>
          </a:xfrm>
        </p:grpSpPr>
        <p:sp>
          <p:nvSpPr>
            <p:cNvPr id="3" name="Shape 796">
              <a:extLst>
                <a:ext uri="{FF2B5EF4-FFF2-40B4-BE49-F238E27FC236}">
                  <a16:creationId xmlns:a16="http://schemas.microsoft.com/office/drawing/2014/main" id="{1409A854-79A9-5F37-1FFC-464B0468A5DD}"/>
                </a:ext>
              </a:extLst>
            </p:cNvPr>
            <p:cNvSpPr/>
            <p:nvPr/>
          </p:nvSpPr>
          <p:spPr>
            <a:xfrm>
              <a:off x="2635450" y="4653050"/>
              <a:ext cx="368400" cy="134600"/>
            </a:xfrm>
            <a:custGeom>
              <a:avLst/>
              <a:gdLst/>
              <a:ahLst/>
              <a:cxnLst/>
              <a:rect l="0" t="0" r="0" b="0"/>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p>
              <a:endParaRPr sz="1050"/>
            </a:p>
          </p:txBody>
        </p:sp>
        <p:sp>
          <p:nvSpPr>
            <p:cNvPr id="4" name="Shape 797">
              <a:extLst>
                <a:ext uri="{FF2B5EF4-FFF2-40B4-BE49-F238E27FC236}">
                  <a16:creationId xmlns:a16="http://schemas.microsoft.com/office/drawing/2014/main" id="{E4A51C01-206F-9195-92B6-6079870C6F94}"/>
                </a:ext>
              </a:extLst>
            </p:cNvPr>
            <p:cNvSpPr/>
            <p:nvPr/>
          </p:nvSpPr>
          <p:spPr>
            <a:xfrm>
              <a:off x="2819350" y="4321225"/>
              <a:ext cx="25" cy="347075"/>
            </a:xfrm>
            <a:custGeom>
              <a:avLst/>
              <a:gdLst/>
              <a:ahLst/>
              <a:cxnLst/>
              <a:rect l="0" t="0" r="0" b="0"/>
              <a:pathLst>
                <a:path w="1" h="13883" fill="none" extrusionOk="0">
                  <a:moveTo>
                    <a:pt x="0" y="13883"/>
                  </a:moveTo>
                  <a:lnTo>
                    <a:pt x="0" y="0"/>
                  </a:lnTo>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p>
              <a:endParaRPr sz="1050"/>
            </a:p>
          </p:txBody>
        </p:sp>
        <p:sp>
          <p:nvSpPr>
            <p:cNvPr id="5" name="Shape 798">
              <a:extLst>
                <a:ext uri="{FF2B5EF4-FFF2-40B4-BE49-F238E27FC236}">
                  <a16:creationId xmlns:a16="http://schemas.microsoft.com/office/drawing/2014/main" id="{D409CBC5-4D03-2A77-CAD6-F3E32CBBBEBE}"/>
                </a:ext>
              </a:extLst>
            </p:cNvPr>
            <p:cNvSpPr/>
            <p:nvPr/>
          </p:nvSpPr>
          <p:spPr>
            <a:xfrm>
              <a:off x="2835175" y="4328525"/>
              <a:ext cx="114475" cy="114500"/>
            </a:xfrm>
            <a:custGeom>
              <a:avLst/>
              <a:gdLst/>
              <a:ahLst/>
              <a:cxnLst/>
              <a:rect l="0" t="0" r="0" b="0"/>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p>
              <a:endParaRPr sz="1050"/>
            </a:p>
          </p:txBody>
        </p:sp>
        <p:sp>
          <p:nvSpPr>
            <p:cNvPr id="6" name="Shape 799">
              <a:extLst>
                <a:ext uri="{FF2B5EF4-FFF2-40B4-BE49-F238E27FC236}">
                  <a16:creationId xmlns:a16="http://schemas.microsoft.com/office/drawing/2014/main" id="{2C753272-6F87-9A8C-FCD4-33A2562A7028}"/>
                </a:ext>
              </a:extLst>
            </p:cNvPr>
            <p:cNvSpPr/>
            <p:nvPr/>
          </p:nvSpPr>
          <p:spPr>
            <a:xfrm>
              <a:off x="2850400" y="4372975"/>
              <a:ext cx="54825" cy="54825"/>
            </a:xfrm>
            <a:custGeom>
              <a:avLst/>
              <a:gdLst/>
              <a:ahLst/>
              <a:cxnLst/>
              <a:rect l="0" t="0" r="0" b="0"/>
              <a:pathLst>
                <a:path w="2193" h="2193" fill="none" extrusionOk="0">
                  <a:moveTo>
                    <a:pt x="2192" y="0"/>
                  </a:moveTo>
                  <a:lnTo>
                    <a:pt x="0" y="2192"/>
                  </a:lnTo>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p>
              <a:endParaRPr sz="1050"/>
            </a:p>
          </p:txBody>
        </p:sp>
        <p:sp>
          <p:nvSpPr>
            <p:cNvPr id="7" name="Shape 800">
              <a:extLst>
                <a:ext uri="{FF2B5EF4-FFF2-40B4-BE49-F238E27FC236}">
                  <a16:creationId xmlns:a16="http://schemas.microsoft.com/office/drawing/2014/main" id="{F9CBBDF5-CF36-E324-9E0F-F423ABCD9040}"/>
                </a:ext>
              </a:extLst>
            </p:cNvPr>
            <p:cNvSpPr/>
            <p:nvPr/>
          </p:nvSpPr>
          <p:spPr>
            <a:xfrm>
              <a:off x="2646425" y="4429600"/>
              <a:ext cx="156500" cy="156500"/>
            </a:xfrm>
            <a:custGeom>
              <a:avLst/>
              <a:gdLst/>
              <a:ahLst/>
              <a:cxnLst/>
              <a:rect l="0" t="0" r="0" b="0"/>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p>
              <a:endParaRPr sz="1050"/>
            </a:p>
          </p:txBody>
        </p:sp>
        <p:sp>
          <p:nvSpPr>
            <p:cNvPr id="8" name="Shape 801">
              <a:extLst>
                <a:ext uri="{FF2B5EF4-FFF2-40B4-BE49-F238E27FC236}">
                  <a16:creationId xmlns:a16="http://schemas.microsoft.com/office/drawing/2014/main" id="{89A384E1-D094-E67E-2331-41E968072D95}"/>
                </a:ext>
              </a:extLst>
            </p:cNvPr>
            <p:cNvSpPr/>
            <p:nvPr/>
          </p:nvSpPr>
          <p:spPr>
            <a:xfrm>
              <a:off x="2696350" y="4479525"/>
              <a:ext cx="87100" cy="87100"/>
            </a:xfrm>
            <a:custGeom>
              <a:avLst/>
              <a:gdLst/>
              <a:ahLst/>
              <a:cxnLst/>
              <a:rect l="0" t="0" r="0" b="0"/>
              <a:pathLst>
                <a:path w="3484" h="3484" fill="none" extrusionOk="0">
                  <a:moveTo>
                    <a:pt x="0" y="1"/>
                  </a:moveTo>
                  <a:lnTo>
                    <a:pt x="3483" y="3483"/>
                  </a:lnTo>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p>
              <a:endParaRPr sz="1050"/>
            </a:p>
          </p:txBody>
        </p:sp>
      </p:grpSp>
    </p:spTree>
    <p:extLst>
      <p:ext uri="{BB962C8B-B14F-4D97-AF65-F5344CB8AC3E}">
        <p14:creationId xmlns:p14="http://schemas.microsoft.com/office/powerpoint/2010/main" val="3905535225"/>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44424" y="5601"/>
            <a:ext cx="7878557" cy="1139999"/>
          </a:xfrm>
          <a:prstGeom prst="rect">
            <a:avLst/>
          </a:prstGeom>
        </p:spPr>
        <p:txBody>
          <a:bodyPr vert="horz" lIns="68569" tIns="68569" rIns="68569" bIns="68569" rtlCol="0" anchor="b" anchorCtr="0">
            <a:noAutofit/>
          </a:bodyPr>
          <a:lstStyle/>
          <a:p>
            <a:r>
              <a:rPr lang="en">
                <a:latin typeface="Skolar Sans PE"/>
              </a:rPr>
              <a:t>Analytics</a:t>
            </a:r>
          </a:p>
        </p:txBody>
      </p:sp>
      <p:sp>
        <p:nvSpPr>
          <p:cNvPr id="114" name="Shape 114"/>
          <p:cNvSpPr txBox="1">
            <a:spLocks noGrp="1"/>
          </p:cNvSpPr>
          <p:nvPr>
            <p:ph type="sldNum" idx="12"/>
          </p:nvPr>
        </p:nvSpPr>
        <p:spPr>
          <a:prstGeom prst="rect">
            <a:avLst/>
          </a:prstGeom>
        </p:spPr>
        <p:txBody>
          <a:bodyPr lIns="68569" tIns="68569" rIns="68569" bIns="68569" anchor="b" anchorCtr="0">
            <a:noAutofit/>
          </a:bodyPr>
          <a:lstStyle/>
          <a:p>
            <a:fld id="{00000000-1234-1234-1234-123412341234}" type="slidenum">
              <a:rPr lang="en"/>
              <a:pPr/>
              <a:t>12</a:t>
            </a:fld>
            <a:endParaRPr lang="en"/>
          </a:p>
        </p:txBody>
      </p:sp>
      <p:sp>
        <p:nvSpPr>
          <p:cNvPr id="4" name="Shape 453">
            <a:extLst>
              <a:ext uri="{FF2B5EF4-FFF2-40B4-BE49-F238E27FC236}">
                <a16:creationId xmlns:a16="http://schemas.microsoft.com/office/drawing/2014/main" id="{B8A420B6-4A0A-D7A1-1101-6EC4EFBA4688}"/>
              </a:ext>
            </a:extLst>
          </p:cNvPr>
          <p:cNvSpPr/>
          <p:nvPr/>
        </p:nvSpPr>
        <p:spPr>
          <a:xfrm>
            <a:off x="6928153" y="878975"/>
            <a:ext cx="1621631" cy="1479473"/>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sz="1050"/>
          </a:p>
        </p:txBody>
      </p:sp>
      <p:sp>
        <p:nvSpPr>
          <p:cNvPr id="6" name="TextBox 5">
            <a:extLst>
              <a:ext uri="{FF2B5EF4-FFF2-40B4-BE49-F238E27FC236}">
                <a16:creationId xmlns:a16="http://schemas.microsoft.com/office/drawing/2014/main" id="{64FE6DCA-1C7D-E2B7-B499-8ECBB5E72370}"/>
              </a:ext>
            </a:extLst>
          </p:cNvPr>
          <p:cNvSpPr txBox="1"/>
          <p:nvPr/>
        </p:nvSpPr>
        <p:spPr>
          <a:xfrm>
            <a:off x="7244520" y="1142607"/>
            <a:ext cx="15784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196D97"/>
                </a:solidFill>
              </a:rPr>
              <a:t>How many?</a:t>
            </a:r>
          </a:p>
        </p:txBody>
      </p:sp>
      <p:sp>
        <p:nvSpPr>
          <p:cNvPr id="3" name="TextBox 2">
            <a:extLst>
              <a:ext uri="{FF2B5EF4-FFF2-40B4-BE49-F238E27FC236}">
                <a16:creationId xmlns:a16="http://schemas.microsoft.com/office/drawing/2014/main" id="{984F0F26-17A8-F659-E415-B2627F5C8290}"/>
              </a:ext>
            </a:extLst>
          </p:cNvPr>
          <p:cNvSpPr txBox="1"/>
          <p:nvPr/>
        </p:nvSpPr>
        <p:spPr>
          <a:xfrm>
            <a:off x="936332" y="1317531"/>
            <a:ext cx="17559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Approve </a:t>
            </a:r>
            <a:endParaRPr lang="en-US"/>
          </a:p>
          <a:p>
            <a:r>
              <a:rPr lang="en-US" sz="1200"/>
              <a:t>and </a:t>
            </a:r>
            <a:r>
              <a:rPr lang="en-US" sz="1200" err="1"/>
              <a:t>publish_button</a:t>
            </a:r>
            <a:endParaRPr lang="en-US" err="1"/>
          </a:p>
        </p:txBody>
      </p:sp>
      <p:sp>
        <p:nvSpPr>
          <p:cNvPr id="5" name="TextBox 4">
            <a:extLst>
              <a:ext uri="{FF2B5EF4-FFF2-40B4-BE49-F238E27FC236}">
                <a16:creationId xmlns:a16="http://schemas.microsoft.com/office/drawing/2014/main" id="{CA7A4571-AA37-8F55-9C95-3BB7B134D679}"/>
              </a:ext>
            </a:extLst>
          </p:cNvPr>
          <p:cNvSpPr txBox="1"/>
          <p:nvPr/>
        </p:nvSpPr>
        <p:spPr>
          <a:xfrm>
            <a:off x="936332" y="1756509"/>
            <a:ext cx="17559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Approve </a:t>
            </a:r>
            <a:endParaRPr lang="en-US"/>
          </a:p>
          <a:p>
            <a:r>
              <a:rPr lang="en-US" sz="1200"/>
              <a:t>and </a:t>
            </a:r>
            <a:r>
              <a:rPr lang="en-US" sz="1200" err="1"/>
              <a:t>publish_dialogue</a:t>
            </a:r>
            <a:endParaRPr lang="en-US" err="1"/>
          </a:p>
        </p:txBody>
      </p:sp>
      <p:sp>
        <p:nvSpPr>
          <p:cNvPr id="7" name="TextBox 6">
            <a:extLst>
              <a:ext uri="{FF2B5EF4-FFF2-40B4-BE49-F238E27FC236}">
                <a16:creationId xmlns:a16="http://schemas.microsoft.com/office/drawing/2014/main" id="{C1DB3D64-B24E-A1B9-3D54-6A56D286CBA0}"/>
              </a:ext>
            </a:extLst>
          </p:cNvPr>
          <p:cNvSpPr txBox="1"/>
          <p:nvPr/>
        </p:nvSpPr>
        <p:spPr>
          <a:xfrm>
            <a:off x="936332" y="2195486"/>
            <a:ext cx="17559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Request approval </a:t>
            </a:r>
          </a:p>
          <a:p>
            <a:r>
              <a:rPr lang="en-US" sz="1200"/>
              <a:t>and </a:t>
            </a:r>
            <a:r>
              <a:rPr lang="en-US" sz="1200" err="1"/>
              <a:t>save_button</a:t>
            </a:r>
            <a:endParaRPr lang="en-US" sz="1200"/>
          </a:p>
        </p:txBody>
      </p:sp>
      <p:sp>
        <p:nvSpPr>
          <p:cNvPr id="8" name="Rectangle 7">
            <a:extLst>
              <a:ext uri="{FF2B5EF4-FFF2-40B4-BE49-F238E27FC236}">
                <a16:creationId xmlns:a16="http://schemas.microsoft.com/office/drawing/2014/main" id="{0ACFE4CE-F7DE-1480-2FEF-90D0BEBD8081}"/>
              </a:ext>
            </a:extLst>
          </p:cNvPr>
          <p:cNvSpPr/>
          <p:nvPr/>
        </p:nvSpPr>
        <p:spPr>
          <a:xfrm>
            <a:off x="2642548" y="1367227"/>
            <a:ext cx="4108173" cy="364434"/>
          </a:xfrm>
          <a:prstGeom prst="rect">
            <a:avLst/>
          </a:prstGeom>
          <a:solidFill>
            <a:srgbClr val="196D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21k</a:t>
            </a:r>
          </a:p>
        </p:txBody>
      </p:sp>
      <p:sp>
        <p:nvSpPr>
          <p:cNvPr id="9" name="Rectangle 8">
            <a:extLst>
              <a:ext uri="{FF2B5EF4-FFF2-40B4-BE49-F238E27FC236}">
                <a16:creationId xmlns:a16="http://schemas.microsoft.com/office/drawing/2014/main" id="{CA023EF9-8734-BCF7-E626-547EA4E70436}"/>
              </a:ext>
            </a:extLst>
          </p:cNvPr>
          <p:cNvSpPr/>
          <p:nvPr/>
        </p:nvSpPr>
        <p:spPr>
          <a:xfrm>
            <a:off x="2642548" y="1797922"/>
            <a:ext cx="3917673" cy="372717"/>
          </a:xfrm>
          <a:prstGeom prst="rect">
            <a:avLst/>
          </a:prstGeom>
          <a:solidFill>
            <a:srgbClr val="196D9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20k</a:t>
            </a:r>
          </a:p>
        </p:txBody>
      </p:sp>
      <p:sp>
        <p:nvSpPr>
          <p:cNvPr id="10" name="Rectangle 9">
            <a:extLst>
              <a:ext uri="{FF2B5EF4-FFF2-40B4-BE49-F238E27FC236}">
                <a16:creationId xmlns:a16="http://schemas.microsoft.com/office/drawing/2014/main" id="{DB6BE6F2-9366-EE00-7CD2-D31EB8D13988}"/>
              </a:ext>
            </a:extLst>
          </p:cNvPr>
          <p:cNvSpPr/>
          <p:nvPr/>
        </p:nvSpPr>
        <p:spPr>
          <a:xfrm>
            <a:off x="2642548" y="2236900"/>
            <a:ext cx="952500" cy="372717"/>
          </a:xfrm>
          <a:prstGeom prst="rect">
            <a:avLst/>
          </a:prstGeom>
          <a:solidFill>
            <a:srgbClr val="196D9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536</a:t>
            </a:r>
          </a:p>
        </p:txBody>
      </p:sp>
      <p:sp>
        <p:nvSpPr>
          <p:cNvPr id="11" name="TextBox 10">
            <a:extLst>
              <a:ext uri="{FF2B5EF4-FFF2-40B4-BE49-F238E27FC236}">
                <a16:creationId xmlns:a16="http://schemas.microsoft.com/office/drawing/2014/main" id="{260D23CC-15DC-2573-D391-238406CBDA2E}"/>
              </a:ext>
            </a:extLst>
          </p:cNvPr>
          <p:cNvSpPr txBox="1"/>
          <p:nvPr/>
        </p:nvSpPr>
        <p:spPr>
          <a:xfrm>
            <a:off x="936332" y="2634464"/>
            <a:ext cx="17559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Text </a:t>
            </a:r>
            <a:r>
              <a:rPr lang="en-US" sz="1200" err="1"/>
              <a:t>comparison_toggle</a:t>
            </a:r>
            <a:endParaRPr lang="en-US" sz="1200"/>
          </a:p>
        </p:txBody>
      </p:sp>
      <p:sp>
        <p:nvSpPr>
          <p:cNvPr id="12" name="Rectangle 11">
            <a:extLst>
              <a:ext uri="{FF2B5EF4-FFF2-40B4-BE49-F238E27FC236}">
                <a16:creationId xmlns:a16="http://schemas.microsoft.com/office/drawing/2014/main" id="{4529B3CF-C589-86A7-5BFB-FFCF3C8F65C0}"/>
              </a:ext>
            </a:extLst>
          </p:cNvPr>
          <p:cNvSpPr/>
          <p:nvPr/>
        </p:nvSpPr>
        <p:spPr>
          <a:xfrm>
            <a:off x="2642548" y="2675878"/>
            <a:ext cx="488676" cy="372717"/>
          </a:xfrm>
          <a:prstGeom prst="rect">
            <a:avLst/>
          </a:prstGeom>
          <a:solidFill>
            <a:srgbClr val="196D9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236</a:t>
            </a:r>
          </a:p>
        </p:txBody>
      </p:sp>
      <p:pic>
        <p:nvPicPr>
          <p:cNvPr id="13" name="Picture 12" descr="A screenshot of a computer&#10;&#10;Description automatically generated">
            <a:extLst>
              <a:ext uri="{FF2B5EF4-FFF2-40B4-BE49-F238E27FC236}">
                <a16:creationId xmlns:a16="http://schemas.microsoft.com/office/drawing/2014/main" id="{05D8AFA7-8F1A-C6FC-91B5-50CA71E18BCB}"/>
              </a:ext>
            </a:extLst>
          </p:cNvPr>
          <p:cNvPicPr>
            <a:picLocks noChangeAspect="1"/>
          </p:cNvPicPr>
          <p:nvPr/>
        </p:nvPicPr>
        <p:blipFill>
          <a:blip r:embed="rId3"/>
          <a:stretch>
            <a:fillRect/>
          </a:stretch>
        </p:blipFill>
        <p:spPr>
          <a:xfrm>
            <a:off x="3329608" y="3220672"/>
            <a:ext cx="6419022" cy="1924090"/>
          </a:xfrm>
          <a:prstGeom prst="rect">
            <a:avLst/>
          </a:prstGeom>
        </p:spPr>
      </p:pic>
    </p:spTree>
    <p:extLst>
      <p:ext uri="{BB962C8B-B14F-4D97-AF65-F5344CB8AC3E}">
        <p14:creationId xmlns:p14="http://schemas.microsoft.com/office/powerpoint/2010/main" val="663957294"/>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44424" y="5601"/>
            <a:ext cx="7878557" cy="1139999"/>
          </a:xfrm>
          <a:prstGeom prst="rect">
            <a:avLst/>
          </a:prstGeom>
        </p:spPr>
        <p:txBody>
          <a:bodyPr vert="horz" lIns="68569" tIns="68569" rIns="68569" bIns="68569" rtlCol="0" anchor="b" anchorCtr="0">
            <a:noAutofit/>
          </a:bodyPr>
          <a:lstStyle/>
          <a:p>
            <a:r>
              <a:rPr lang="en">
                <a:latin typeface="Skolar Sans PE"/>
              </a:rPr>
              <a:t>Surveys</a:t>
            </a:r>
            <a:endParaRPr lang="en-US"/>
          </a:p>
        </p:txBody>
      </p:sp>
      <p:sp>
        <p:nvSpPr>
          <p:cNvPr id="114" name="Shape 114"/>
          <p:cNvSpPr txBox="1">
            <a:spLocks noGrp="1"/>
          </p:cNvSpPr>
          <p:nvPr>
            <p:ph type="sldNum" idx="12"/>
          </p:nvPr>
        </p:nvSpPr>
        <p:spPr>
          <a:prstGeom prst="rect">
            <a:avLst/>
          </a:prstGeom>
        </p:spPr>
        <p:txBody>
          <a:bodyPr lIns="68569" tIns="68569" rIns="68569" bIns="68569" anchor="b" anchorCtr="0">
            <a:noAutofit/>
          </a:bodyPr>
          <a:lstStyle/>
          <a:p>
            <a:fld id="{00000000-1234-1234-1234-123412341234}" type="slidenum">
              <a:rPr lang="en"/>
              <a:pPr/>
              <a:t>13</a:t>
            </a:fld>
            <a:endParaRPr lang="en"/>
          </a:p>
        </p:txBody>
      </p:sp>
      <p:sp>
        <p:nvSpPr>
          <p:cNvPr id="4" name="Shape 453">
            <a:extLst>
              <a:ext uri="{FF2B5EF4-FFF2-40B4-BE49-F238E27FC236}">
                <a16:creationId xmlns:a16="http://schemas.microsoft.com/office/drawing/2014/main" id="{B8A420B6-4A0A-D7A1-1101-6EC4EFBA4688}"/>
              </a:ext>
            </a:extLst>
          </p:cNvPr>
          <p:cNvSpPr/>
          <p:nvPr/>
        </p:nvSpPr>
        <p:spPr>
          <a:xfrm>
            <a:off x="5212414" y="1791171"/>
            <a:ext cx="1621631" cy="1479473"/>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sz="1050"/>
          </a:p>
        </p:txBody>
      </p:sp>
      <p:sp>
        <p:nvSpPr>
          <p:cNvPr id="6" name="TextBox 5">
            <a:extLst>
              <a:ext uri="{FF2B5EF4-FFF2-40B4-BE49-F238E27FC236}">
                <a16:creationId xmlns:a16="http://schemas.microsoft.com/office/drawing/2014/main" id="{64FE6DCA-1C7D-E2B7-B499-8ECBB5E72370}"/>
              </a:ext>
            </a:extLst>
          </p:cNvPr>
          <p:cNvSpPr txBox="1"/>
          <p:nvPr/>
        </p:nvSpPr>
        <p:spPr>
          <a:xfrm>
            <a:off x="5501586" y="1966760"/>
            <a:ext cx="157842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196D97"/>
                </a:solidFill>
              </a:rPr>
              <a:t>How many?</a:t>
            </a:r>
          </a:p>
        </p:txBody>
      </p:sp>
      <p:sp>
        <p:nvSpPr>
          <p:cNvPr id="5" name="Shape 453">
            <a:extLst>
              <a:ext uri="{FF2B5EF4-FFF2-40B4-BE49-F238E27FC236}">
                <a16:creationId xmlns:a16="http://schemas.microsoft.com/office/drawing/2014/main" id="{47618DFF-25DD-61D3-9BD8-65D3FD1CA08A}"/>
              </a:ext>
            </a:extLst>
          </p:cNvPr>
          <p:cNvSpPr/>
          <p:nvPr/>
        </p:nvSpPr>
        <p:spPr>
          <a:xfrm>
            <a:off x="3481991" y="1283714"/>
            <a:ext cx="1666631" cy="1461473"/>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sz="1050"/>
          </a:p>
        </p:txBody>
      </p:sp>
      <p:sp>
        <p:nvSpPr>
          <p:cNvPr id="7" name="TextBox 6">
            <a:extLst>
              <a:ext uri="{FF2B5EF4-FFF2-40B4-BE49-F238E27FC236}">
                <a16:creationId xmlns:a16="http://schemas.microsoft.com/office/drawing/2014/main" id="{DA2E883D-7D72-3A92-8C44-B312B4B361C5}"/>
              </a:ext>
            </a:extLst>
          </p:cNvPr>
          <p:cNvSpPr txBox="1"/>
          <p:nvPr/>
        </p:nvSpPr>
        <p:spPr>
          <a:xfrm>
            <a:off x="3767748" y="1674305"/>
            <a:ext cx="11754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196D97"/>
                </a:solidFill>
              </a:rPr>
              <a:t>Why?</a:t>
            </a:r>
            <a:endParaRPr lang="en-US" sz="2800"/>
          </a:p>
        </p:txBody>
      </p:sp>
      <p:sp>
        <p:nvSpPr>
          <p:cNvPr id="10" name="Shape 453">
            <a:extLst>
              <a:ext uri="{FF2B5EF4-FFF2-40B4-BE49-F238E27FC236}">
                <a16:creationId xmlns:a16="http://schemas.microsoft.com/office/drawing/2014/main" id="{A7E0A25E-BEA0-D8D4-FE15-B093979323F8}"/>
              </a:ext>
            </a:extLst>
          </p:cNvPr>
          <p:cNvSpPr/>
          <p:nvPr/>
        </p:nvSpPr>
        <p:spPr>
          <a:xfrm flipH="1">
            <a:off x="1591047" y="1806785"/>
            <a:ext cx="1666631" cy="1456973"/>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sz="1050"/>
          </a:p>
        </p:txBody>
      </p:sp>
      <p:sp>
        <p:nvSpPr>
          <p:cNvPr id="11" name="TextBox 10">
            <a:extLst>
              <a:ext uri="{FF2B5EF4-FFF2-40B4-BE49-F238E27FC236}">
                <a16:creationId xmlns:a16="http://schemas.microsoft.com/office/drawing/2014/main" id="{1479689F-065D-26EA-CAA2-4917D11EFD13}"/>
              </a:ext>
            </a:extLst>
          </p:cNvPr>
          <p:cNvSpPr txBox="1"/>
          <p:nvPr/>
        </p:nvSpPr>
        <p:spPr>
          <a:xfrm flipH="1">
            <a:off x="1849804" y="2182715"/>
            <a:ext cx="12249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196D97"/>
                </a:solidFill>
              </a:rPr>
              <a:t>How?</a:t>
            </a:r>
          </a:p>
        </p:txBody>
      </p:sp>
    </p:spTree>
    <p:extLst>
      <p:ext uri="{BB962C8B-B14F-4D97-AF65-F5344CB8AC3E}">
        <p14:creationId xmlns:p14="http://schemas.microsoft.com/office/powerpoint/2010/main" val="3475102148"/>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3" y="1907662"/>
            <a:ext cx="7167749" cy="1045199"/>
          </a:xfrm>
          <a:prstGeom prst="rect">
            <a:avLst/>
          </a:prstGeom>
        </p:spPr>
        <p:txBody>
          <a:bodyPr vert="horz" lIns="68569" tIns="68569" rIns="68569" bIns="68569" rtlCol="0" anchor="b" anchorCtr="0">
            <a:noAutofit/>
          </a:bodyPr>
          <a:lstStyle/>
          <a:p>
            <a:r>
              <a:rPr lang="en">
                <a:latin typeface="Skolar Sans PE"/>
              </a:rPr>
              <a:t>content approval workflow</a:t>
            </a:r>
            <a:endParaRPr lang="en-US">
              <a:latin typeface="Roboto bold"/>
            </a:endParaRPr>
          </a:p>
        </p:txBody>
      </p:sp>
      <p:sp>
        <p:nvSpPr>
          <p:cNvPr id="100" name="Shape 100"/>
          <p:cNvSpPr txBox="1">
            <a:spLocks noGrp="1"/>
          </p:cNvSpPr>
          <p:nvPr>
            <p:ph type="subTitle" idx="1"/>
          </p:nvPr>
        </p:nvSpPr>
        <p:spPr>
          <a:xfrm>
            <a:off x="685803" y="3082250"/>
            <a:ext cx="8367014" cy="687600"/>
          </a:xfrm>
          <a:prstGeom prst="rect">
            <a:avLst/>
          </a:prstGeom>
        </p:spPr>
        <p:txBody>
          <a:bodyPr vert="horz" lIns="68569" tIns="68569" rIns="68569" bIns="68569" rtlCol="0" anchor="ctr" anchorCtr="0">
            <a:noAutofit/>
          </a:bodyPr>
          <a:lstStyle/>
          <a:p>
            <a:pPr indent="-179705"/>
            <a:r>
              <a:rPr lang="en" sz="1800">
                <a:latin typeface="Skolar Sans PE"/>
              </a:rPr>
              <a:t>Cooperation with users on new feature</a:t>
            </a:r>
            <a:endParaRPr lang="en-US"/>
          </a:p>
        </p:txBody>
      </p:sp>
    </p:spTree>
    <p:extLst>
      <p:ext uri="{BB962C8B-B14F-4D97-AF65-F5344CB8AC3E}">
        <p14:creationId xmlns:p14="http://schemas.microsoft.com/office/powerpoint/2010/main" val="1728839593"/>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844424" y="5601"/>
            <a:ext cx="7891713" cy="1139999"/>
          </a:xfrm>
          <a:prstGeom prst="rect">
            <a:avLst/>
          </a:prstGeom>
        </p:spPr>
        <p:txBody>
          <a:bodyPr vert="horz" lIns="68569" tIns="68569" rIns="68569" bIns="68569" rtlCol="0" anchor="b" anchorCtr="0">
            <a:noAutofit/>
          </a:bodyPr>
          <a:lstStyle/>
          <a:p>
            <a:r>
              <a:rPr lang="en">
                <a:latin typeface="Skolar Sans PE"/>
              </a:rPr>
              <a:t>content approval – Influence of our users</a:t>
            </a:r>
          </a:p>
        </p:txBody>
      </p:sp>
      <p:sp>
        <p:nvSpPr>
          <p:cNvPr id="284" name="Shape 284"/>
          <p:cNvSpPr txBox="1">
            <a:spLocks noGrp="1"/>
          </p:cNvSpPr>
          <p:nvPr>
            <p:ph type="sldNum" idx="12"/>
          </p:nvPr>
        </p:nvSpPr>
        <p:spPr>
          <a:prstGeom prst="rect">
            <a:avLst/>
          </a:prstGeom>
        </p:spPr>
        <p:txBody>
          <a:bodyPr lIns="68569" tIns="68569" rIns="68569" bIns="68569" anchor="b" anchorCtr="0">
            <a:noAutofit/>
          </a:bodyPr>
          <a:lstStyle/>
          <a:p>
            <a:fld id="{00000000-1234-1234-1234-123412341234}" type="slidenum">
              <a:rPr lang="en"/>
              <a:pPr/>
              <a:t>15</a:t>
            </a:fld>
            <a:endParaRPr lang="en"/>
          </a:p>
        </p:txBody>
      </p:sp>
      <p:cxnSp>
        <p:nvCxnSpPr>
          <p:cNvPr id="285" name="Shape 285"/>
          <p:cNvCxnSpPr/>
          <p:nvPr/>
        </p:nvCxnSpPr>
        <p:spPr>
          <a:xfrm flipV="1">
            <a:off x="900754" y="2937150"/>
            <a:ext cx="7929955" cy="3654"/>
          </a:xfrm>
          <a:prstGeom prst="straightConnector1">
            <a:avLst/>
          </a:prstGeom>
          <a:noFill/>
          <a:ln w="9525" cap="flat" cmpd="sng">
            <a:solidFill>
              <a:srgbClr val="B3B3B3"/>
            </a:solidFill>
            <a:prstDash val="dash"/>
            <a:round/>
            <a:headEnd type="none" w="lg" len="lg"/>
            <a:tailEnd type="triangle" w="lg" len="lg"/>
          </a:ln>
        </p:spPr>
      </p:cxnSp>
      <p:cxnSp>
        <p:nvCxnSpPr>
          <p:cNvPr id="286" name="Shape 286"/>
          <p:cNvCxnSpPr/>
          <p:nvPr/>
        </p:nvCxnSpPr>
        <p:spPr>
          <a:xfrm rot="10800000">
            <a:off x="1962028" y="2294500"/>
            <a:ext cx="0" cy="657225"/>
          </a:xfrm>
          <a:prstGeom prst="straightConnector1">
            <a:avLst/>
          </a:prstGeom>
          <a:noFill/>
          <a:ln w="9525" cap="flat" cmpd="sng">
            <a:solidFill>
              <a:srgbClr val="42464D"/>
            </a:solidFill>
            <a:prstDash val="solid"/>
            <a:round/>
            <a:headEnd type="oval" w="lg" len="lg"/>
            <a:tailEnd type="oval" w="lg" len="lg"/>
          </a:ln>
        </p:spPr>
      </p:cxnSp>
      <p:cxnSp>
        <p:nvCxnSpPr>
          <p:cNvPr id="287" name="Shape 287"/>
          <p:cNvCxnSpPr/>
          <p:nvPr/>
        </p:nvCxnSpPr>
        <p:spPr>
          <a:xfrm flipH="1">
            <a:off x="1278759" y="2950132"/>
            <a:ext cx="18000" cy="657225"/>
          </a:xfrm>
          <a:prstGeom prst="straightConnector1">
            <a:avLst/>
          </a:prstGeom>
          <a:noFill/>
          <a:ln w="9525" cap="flat" cmpd="sng">
            <a:solidFill>
              <a:srgbClr val="42464D"/>
            </a:solidFill>
            <a:prstDash val="solid"/>
            <a:round/>
            <a:headEnd type="oval" w="lg" len="lg"/>
            <a:tailEnd type="oval" w="lg" len="lg"/>
          </a:ln>
        </p:spPr>
      </p:cxnSp>
      <p:cxnSp>
        <p:nvCxnSpPr>
          <p:cNvPr id="288" name="Shape 288"/>
          <p:cNvCxnSpPr/>
          <p:nvPr/>
        </p:nvCxnSpPr>
        <p:spPr>
          <a:xfrm rot="10800000">
            <a:off x="3494125" y="2295550"/>
            <a:ext cx="0" cy="657225"/>
          </a:xfrm>
          <a:prstGeom prst="straightConnector1">
            <a:avLst/>
          </a:prstGeom>
          <a:noFill/>
          <a:ln w="9525" cap="flat" cmpd="sng">
            <a:solidFill>
              <a:srgbClr val="42464D"/>
            </a:solidFill>
            <a:prstDash val="solid"/>
            <a:round/>
            <a:headEnd type="oval" w="lg" len="lg"/>
            <a:tailEnd type="oval" w="lg" len="lg"/>
          </a:ln>
        </p:spPr>
      </p:cxnSp>
      <p:sp>
        <p:nvSpPr>
          <p:cNvPr id="289" name="Shape 289"/>
          <p:cNvSpPr txBox="1"/>
          <p:nvPr/>
        </p:nvSpPr>
        <p:spPr>
          <a:xfrm>
            <a:off x="1098977" y="1388223"/>
            <a:ext cx="1759274" cy="807253"/>
          </a:xfrm>
          <a:prstGeom prst="rect">
            <a:avLst/>
          </a:prstGeom>
          <a:noFill/>
          <a:ln>
            <a:noFill/>
          </a:ln>
        </p:spPr>
        <p:txBody>
          <a:bodyPr lIns="68569" tIns="68569" rIns="68569" bIns="68569" anchor="t" anchorCtr="0">
            <a:noAutofit/>
          </a:bodyPr>
          <a:lstStyle/>
          <a:p>
            <a:pPr algn="ctr"/>
            <a:r>
              <a:rPr lang="en" sz="1200" b="1">
                <a:solidFill>
                  <a:srgbClr val="42464D"/>
                </a:solidFill>
                <a:latin typeface="Source Sans Pro"/>
                <a:ea typeface="Source Sans Pro"/>
                <a:sym typeface="Source Sans Pro"/>
              </a:rPr>
              <a:t>Interviews with stakeholders</a:t>
            </a:r>
            <a:endParaRPr lang="en" sz="1200" b="1">
              <a:solidFill>
                <a:srgbClr val="42464D"/>
              </a:solidFill>
              <a:latin typeface="Source Sans Pro"/>
              <a:ea typeface="Source Sans Pro"/>
            </a:endParaRPr>
          </a:p>
          <a:p>
            <a:pPr algn="ctr"/>
            <a:r>
              <a:rPr lang="en" sz="1200">
                <a:solidFill>
                  <a:srgbClr val="2C965E"/>
                </a:solidFill>
                <a:latin typeface="Source Sans Pro"/>
                <a:ea typeface="Source Sans Pro"/>
              </a:rPr>
              <a:t>Workflow approved by stakeholders</a:t>
            </a:r>
          </a:p>
          <a:p>
            <a:pPr algn="ctr"/>
            <a:endParaRPr lang="en" sz="1200">
              <a:solidFill>
                <a:srgbClr val="42464D"/>
              </a:solidFill>
              <a:latin typeface="Source Sans Pro"/>
              <a:ea typeface="Source Sans Pro"/>
            </a:endParaRPr>
          </a:p>
          <a:p>
            <a:pPr algn="ctr"/>
            <a:endParaRPr lang="en" sz="1200" b="1">
              <a:solidFill>
                <a:srgbClr val="42464D"/>
              </a:solidFill>
              <a:latin typeface="Source Sans Pro"/>
              <a:ea typeface="Source Sans Pro"/>
              <a:cs typeface="Source Sans Pro"/>
            </a:endParaRPr>
          </a:p>
        </p:txBody>
      </p:sp>
      <p:sp>
        <p:nvSpPr>
          <p:cNvPr id="2" name="Shape 290">
            <a:extLst>
              <a:ext uri="{FF2B5EF4-FFF2-40B4-BE49-F238E27FC236}">
                <a16:creationId xmlns:a16="http://schemas.microsoft.com/office/drawing/2014/main" id="{3352959D-9584-EA18-C871-459D9C880BD1}"/>
              </a:ext>
            </a:extLst>
          </p:cNvPr>
          <p:cNvSpPr txBox="1"/>
          <p:nvPr/>
        </p:nvSpPr>
        <p:spPr>
          <a:xfrm>
            <a:off x="679675" y="3729923"/>
            <a:ext cx="1214774" cy="298350"/>
          </a:xfrm>
          <a:prstGeom prst="rect">
            <a:avLst/>
          </a:prstGeom>
          <a:noFill/>
          <a:ln>
            <a:noFill/>
          </a:ln>
        </p:spPr>
        <p:txBody>
          <a:bodyPr lIns="68569" tIns="68569" rIns="68569" bIns="68569" anchor="t" anchorCtr="0">
            <a:noAutofit/>
          </a:bodyPr>
          <a:lstStyle/>
          <a:p>
            <a:pPr algn="ctr"/>
            <a:r>
              <a:rPr lang="en" sz="1200" b="1">
                <a:solidFill>
                  <a:srgbClr val="42464D"/>
                </a:solidFill>
                <a:latin typeface="Source Sans Pro"/>
                <a:ea typeface="Source Sans Pro"/>
                <a:sym typeface="Source Sans Pro"/>
              </a:rPr>
              <a:t>First concept</a:t>
            </a:r>
          </a:p>
          <a:p>
            <a:pPr algn="ctr"/>
            <a:r>
              <a:rPr lang="en" sz="1200">
                <a:solidFill>
                  <a:srgbClr val="42464D"/>
                </a:solidFill>
                <a:latin typeface="Source Sans Pro"/>
                <a:ea typeface="Source Sans Pro"/>
              </a:rPr>
              <a:t>New workflow designed</a:t>
            </a:r>
          </a:p>
        </p:txBody>
      </p:sp>
      <p:cxnSp>
        <p:nvCxnSpPr>
          <p:cNvPr id="5" name="Shape 287">
            <a:extLst>
              <a:ext uri="{FF2B5EF4-FFF2-40B4-BE49-F238E27FC236}">
                <a16:creationId xmlns:a16="http://schemas.microsoft.com/office/drawing/2014/main" id="{367730B6-F506-6EE9-CDA1-31DB20F955B6}"/>
              </a:ext>
            </a:extLst>
          </p:cNvPr>
          <p:cNvCxnSpPr>
            <a:cxnSpLocks/>
          </p:cNvCxnSpPr>
          <p:nvPr/>
        </p:nvCxnSpPr>
        <p:spPr>
          <a:xfrm>
            <a:off x="2743157" y="2950132"/>
            <a:ext cx="0" cy="657225"/>
          </a:xfrm>
          <a:prstGeom prst="straightConnector1">
            <a:avLst/>
          </a:prstGeom>
          <a:noFill/>
          <a:ln w="9525" cap="flat" cmpd="sng">
            <a:solidFill>
              <a:srgbClr val="42464D"/>
            </a:solidFill>
            <a:prstDash val="solid"/>
            <a:round/>
            <a:headEnd type="oval" w="lg" len="lg"/>
            <a:tailEnd type="oval" w="lg" len="lg"/>
          </a:ln>
        </p:spPr>
      </p:cxnSp>
      <p:sp>
        <p:nvSpPr>
          <p:cNvPr id="6" name="Shape 290">
            <a:extLst>
              <a:ext uri="{FF2B5EF4-FFF2-40B4-BE49-F238E27FC236}">
                <a16:creationId xmlns:a16="http://schemas.microsoft.com/office/drawing/2014/main" id="{6521B2D7-F2B1-CE81-30A1-34357C459F24}"/>
              </a:ext>
            </a:extLst>
          </p:cNvPr>
          <p:cNvSpPr txBox="1"/>
          <p:nvPr/>
        </p:nvSpPr>
        <p:spPr>
          <a:xfrm>
            <a:off x="2193573" y="3729923"/>
            <a:ext cx="1097774" cy="320850"/>
          </a:xfrm>
          <a:prstGeom prst="rect">
            <a:avLst/>
          </a:prstGeom>
          <a:noFill/>
          <a:ln>
            <a:noFill/>
          </a:ln>
        </p:spPr>
        <p:txBody>
          <a:bodyPr lIns="68569" tIns="68569" rIns="68569" bIns="68569" anchor="t" anchorCtr="0">
            <a:noAutofit/>
          </a:bodyPr>
          <a:lstStyle/>
          <a:p>
            <a:pPr algn="ctr"/>
            <a:r>
              <a:rPr lang="en" sz="1200" b="1">
                <a:solidFill>
                  <a:srgbClr val="42464D"/>
                </a:solidFill>
                <a:latin typeface="Source Sans Pro"/>
                <a:ea typeface="Source Sans Pro"/>
                <a:sym typeface="Source Sans Pro"/>
              </a:rPr>
              <a:t>First visual designs</a:t>
            </a:r>
            <a:endParaRPr lang="en" sz="1200" b="1">
              <a:solidFill>
                <a:srgbClr val="42464D"/>
              </a:solidFill>
              <a:latin typeface="Source Sans Pro"/>
              <a:ea typeface="Source Sans Pro"/>
            </a:endParaRPr>
          </a:p>
        </p:txBody>
      </p:sp>
      <p:sp>
        <p:nvSpPr>
          <p:cNvPr id="7" name="Shape 289">
            <a:extLst>
              <a:ext uri="{FF2B5EF4-FFF2-40B4-BE49-F238E27FC236}">
                <a16:creationId xmlns:a16="http://schemas.microsoft.com/office/drawing/2014/main" id="{8406825E-78C1-3F19-C155-8A5FF3276638}"/>
              </a:ext>
            </a:extLst>
          </p:cNvPr>
          <p:cNvSpPr txBox="1"/>
          <p:nvPr/>
        </p:nvSpPr>
        <p:spPr>
          <a:xfrm>
            <a:off x="2648447" y="1564958"/>
            <a:ext cx="1759274" cy="690022"/>
          </a:xfrm>
          <a:prstGeom prst="rect">
            <a:avLst/>
          </a:prstGeom>
          <a:noFill/>
          <a:ln>
            <a:noFill/>
          </a:ln>
        </p:spPr>
        <p:txBody>
          <a:bodyPr lIns="68569" tIns="68569" rIns="68569" bIns="68569" anchor="t" anchorCtr="0">
            <a:noAutofit/>
          </a:bodyPr>
          <a:lstStyle/>
          <a:p>
            <a:pPr algn="ctr"/>
            <a:r>
              <a:rPr lang="en" sz="1200" b="1">
                <a:solidFill>
                  <a:srgbClr val="42464D"/>
                </a:solidFill>
                <a:latin typeface="Source Sans Pro"/>
                <a:ea typeface="Source Sans Pro"/>
                <a:sym typeface="Source Sans Pro"/>
              </a:rPr>
              <a:t>Usability testing</a:t>
            </a:r>
            <a:endParaRPr lang="en-US" sz="1200" b="1">
              <a:latin typeface="Source Sans Pro"/>
              <a:ea typeface="Source Sans Pro"/>
            </a:endParaRPr>
          </a:p>
          <a:p>
            <a:pPr algn="ctr"/>
            <a:r>
              <a:rPr lang="en" sz="1200" i="1">
                <a:solidFill>
                  <a:schemeClr val="accent5"/>
                </a:solidFill>
                <a:latin typeface="Source Sans Pro"/>
                <a:ea typeface="Source Sans Pro"/>
              </a:rPr>
              <a:t>“We need to see what changed”</a:t>
            </a:r>
          </a:p>
          <a:p>
            <a:pPr algn="ctr"/>
            <a:endParaRPr lang="en" sz="1200">
              <a:solidFill>
                <a:srgbClr val="42464D"/>
              </a:solidFill>
              <a:latin typeface="Source Sans Pro"/>
              <a:ea typeface="Source Sans Pro"/>
            </a:endParaRPr>
          </a:p>
          <a:p>
            <a:pPr algn="ctr"/>
            <a:endParaRPr lang="en" sz="1200" b="1">
              <a:solidFill>
                <a:srgbClr val="42464D"/>
              </a:solidFill>
              <a:latin typeface="Source Sans Pro"/>
              <a:ea typeface="Source Sans Pro"/>
            </a:endParaRPr>
          </a:p>
        </p:txBody>
      </p:sp>
      <p:cxnSp>
        <p:nvCxnSpPr>
          <p:cNvPr id="8" name="Shape 287">
            <a:extLst>
              <a:ext uri="{FF2B5EF4-FFF2-40B4-BE49-F238E27FC236}">
                <a16:creationId xmlns:a16="http://schemas.microsoft.com/office/drawing/2014/main" id="{6C9197D5-7452-2422-6282-D87F1A8F1181}"/>
              </a:ext>
            </a:extLst>
          </p:cNvPr>
          <p:cNvCxnSpPr>
            <a:cxnSpLocks/>
          </p:cNvCxnSpPr>
          <p:nvPr/>
        </p:nvCxnSpPr>
        <p:spPr>
          <a:xfrm>
            <a:off x="4321355" y="2954632"/>
            <a:ext cx="0" cy="657225"/>
          </a:xfrm>
          <a:prstGeom prst="straightConnector1">
            <a:avLst/>
          </a:prstGeom>
          <a:noFill/>
          <a:ln w="9525" cap="flat" cmpd="sng">
            <a:solidFill>
              <a:srgbClr val="42464D"/>
            </a:solidFill>
            <a:prstDash val="solid"/>
            <a:round/>
            <a:headEnd type="oval" w="lg" len="lg"/>
            <a:tailEnd type="oval" w="lg" len="lg"/>
          </a:ln>
        </p:spPr>
      </p:cxnSp>
      <p:sp>
        <p:nvSpPr>
          <p:cNvPr id="9" name="Shape 290">
            <a:extLst>
              <a:ext uri="{FF2B5EF4-FFF2-40B4-BE49-F238E27FC236}">
                <a16:creationId xmlns:a16="http://schemas.microsoft.com/office/drawing/2014/main" id="{8AAFB3A1-8CCC-1239-DFD0-A3D67CEFF08D}"/>
              </a:ext>
            </a:extLst>
          </p:cNvPr>
          <p:cNvSpPr txBox="1"/>
          <p:nvPr/>
        </p:nvSpPr>
        <p:spPr>
          <a:xfrm>
            <a:off x="3671312" y="3729923"/>
            <a:ext cx="1300274" cy="316350"/>
          </a:xfrm>
          <a:prstGeom prst="rect">
            <a:avLst/>
          </a:prstGeom>
          <a:noFill/>
          <a:ln>
            <a:noFill/>
          </a:ln>
        </p:spPr>
        <p:txBody>
          <a:bodyPr lIns="68569" tIns="68569" rIns="68569" bIns="68569" anchor="t" anchorCtr="0">
            <a:noAutofit/>
          </a:bodyPr>
          <a:lstStyle/>
          <a:p>
            <a:pPr algn="ctr"/>
            <a:r>
              <a:rPr lang="en" sz="1200" b="1">
                <a:solidFill>
                  <a:srgbClr val="42464D"/>
                </a:solidFill>
                <a:latin typeface="Source Sans Pro"/>
                <a:ea typeface="Source Sans Pro"/>
                <a:sym typeface="Source Sans Pro"/>
              </a:rPr>
              <a:t>Second visual designs</a:t>
            </a:r>
            <a:endParaRPr lang="en" sz="1200" b="1">
              <a:solidFill>
                <a:srgbClr val="42464D"/>
              </a:solidFill>
              <a:latin typeface="Source Sans Pro"/>
              <a:ea typeface="Source Sans Pro"/>
            </a:endParaRPr>
          </a:p>
        </p:txBody>
      </p:sp>
      <p:sp>
        <p:nvSpPr>
          <p:cNvPr id="10" name="Shape 289">
            <a:extLst>
              <a:ext uri="{FF2B5EF4-FFF2-40B4-BE49-F238E27FC236}">
                <a16:creationId xmlns:a16="http://schemas.microsoft.com/office/drawing/2014/main" id="{71629A72-942F-E79E-CE62-54AE08C92437}"/>
              </a:ext>
            </a:extLst>
          </p:cNvPr>
          <p:cNvSpPr txBox="1"/>
          <p:nvPr/>
        </p:nvSpPr>
        <p:spPr>
          <a:xfrm>
            <a:off x="4283152" y="1718101"/>
            <a:ext cx="1773927" cy="499523"/>
          </a:xfrm>
          <a:prstGeom prst="rect">
            <a:avLst/>
          </a:prstGeom>
          <a:noFill/>
          <a:ln>
            <a:noFill/>
          </a:ln>
        </p:spPr>
        <p:txBody>
          <a:bodyPr lIns="68569" tIns="68569" rIns="68569" bIns="68569" anchor="t" anchorCtr="0">
            <a:noAutofit/>
          </a:bodyPr>
          <a:lstStyle/>
          <a:p>
            <a:pPr algn="ctr"/>
            <a:r>
              <a:rPr lang="en" sz="1200" b="1">
                <a:solidFill>
                  <a:srgbClr val="42464D"/>
                </a:solidFill>
                <a:latin typeface="Source Sans Pro"/>
                <a:ea typeface="Source Sans Pro"/>
                <a:sym typeface="Source Sans Pro"/>
              </a:rPr>
              <a:t>Usability testing</a:t>
            </a:r>
            <a:endParaRPr lang="en-US" sz="1200" b="1">
              <a:latin typeface="Source Sans Pro"/>
              <a:ea typeface="Source Sans Pro"/>
            </a:endParaRPr>
          </a:p>
          <a:p>
            <a:pPr algn="ctr"/>
            <a:r>
              <a:rPr lang="en" sz="1200" i="1">
                <a:solidFill>
                  <a:srgbClr val="2C965E"/>
                </a:solidFill>
                <a:latin typeface="Source Sans Pro"/>
                <a:ea typeface="Source Sans Pro"/>
              </a:rPr>
              <a:t>“This is how we work!”</a:t>
            </a:r>
          </a:p>
          <a:p>
            <a:pPr algn="ctr"/>
            <a:endParaRPr lang="en" sz="1200">
              <a:solidFill>
                <a:srgbClr val="42464D"/>
              </a:solidFill>
              <a:latin typeface="Source Sans Pro"/>
              <a:ea typeface="Source Sans Pro"/>
            </a:endParaRPr>
          </a:p>
          <a:p>
            <a:pPr algn="ctr"/>
            <a:endParaRPr lang="en" sz="1200" b="1">
              <a:solidFill>
                <a:srgbClr val="42464D"/>
              </a:solidFill>
              <a:latin typeface="Source Sans Pro"/>
              <a:ea typeface="Source Sans Pro"/>
            </a:endParaRPr>
          </a:p>
        </p:txBody>
      </p:sp>
      <p:cxnSp>
        <p:nvCxnSpPr>
          <p:cNvPr id="11" name="Shape 288">
            <a:extLst>
              <a:ext uri="{FF2B5EF4-FFF2-40B4-BE49-F238E27FC236}">
                <a16:creationId xmlns:a16="http://schemas.microsoft.com/office/drawing/2014/main" id="{B4EE5A69-AD89-8342-1935-B915F14E7DB4}"/>
              </a:ext>
            </a:extLst>
          </p:cNvPr>
          <p:cNvCxnSpPr>
            <a:cxnSpLocks/>
          </p:cNvCxnSpPr>
          <p:nvPr/>
        </p:nvCxnSpPr>
        <p:spPr>
          <a:xfrm rot="10800000">
            <a:off x="5121073" y="2282049"/>
            <a:ext cx="0" cy="657225"/>
          </a:xfrm>
          <a:prstGeom prst="straightConnector1">
            <a:avLst/>
          </a:prstGeom>
          <a:noFill/>
          <a:ln w="9525" cap="flat" cmpd="sng">
            <a:solidFill>
              <a:srgbClr val="42464D"/>
            </a:solidFill>
            <a:prstDash val="solid"/>
            <a:round/>
            <a:headEnd type="oval" w="lg" len="lg"/>
            <a:tailEnd type="oval" w="lg" len="lg"/>
          </a:ln>
        </p:spPr>
      </p:cxnSp>
      <p:cxnSp>
        <p:nvCxnSpPr>
          <p:cNvPr id="12" name="Shape 287">
            <a:extLst>
              <a:ext uri="{FF2B5EF4-FFF2-40B4-BE49-F238E27FC236}">
                <a16:creationId xmlns:a16="http://schemas.microsoft.com/office/drawing/2014/main" id="{E9D4E1A4-8E78-69F7-980F-09844224EED9}"/>
              </a:ext>
            </a:extLst>
          </p:cNvPr>
          <p:cNvCxnSpPr>
            <a:cxnSpLocks/>
          </p:cNvCxnSpPr>
          <p:nvPr/>
        </p:nvCxnSpPr>
        <p:spPr>
          <a:xfrm>
            <a:off x="5917825" y="2936632"/>
            <a:ext cx="0" cy="657225"/>
          </a:xfrm>
          <a:prstGeom prst="straightConnector1">
            <a:avLst/>
          </a:prstGeom>
          <a:noFill/>
          <a:ln w="9525" cap="flat" cmpd="sng">
            <a:solidFill>
              <a:schemeClr val="bg2">
                <a:lumMod val="50000"/>
              </a:schemeClr>
            </a:solidFill>
            <a:prstDash val="solid"/>
            <a:round/>
            <a:headEnd type="oval" w="lg" len="lg"/>
            <a:tailEnd type="oval" w="lg" len="lg"/>
          </a:ln>
        </p:spPr>
      </p:cxnSp>
      <p:sp>
        <p:nvSpPr>
          <p:cNvPr id="13" name="Shape 290">
            <a:extLst>
              <a:ext uri="{FF2B5EF4-FFF2-40B4-BE49-F238E27FC236}">
                <a16:creationId xmlns:a16="http://schemas.microsoft.com/office/drawing/2014/main" id="{CC45B77F-8C7E-86B8-E22D-336D9844A320}"/>
              </a:ext>
            </a:extLst>
          </p:cNvPr>
          <p:cNvSpPr txBox="1"/>
          <p:nvPr/>
        </p:nvSpPr>
        <p:spPr>
          <a:xfrm>
            <a:off x="5268135" y="3729923"/>
            <a:ext cx="1300274" cy="316350"/>
          </a:xfrm>
          <a:prstGeom prst="rect">
            <a:avLst/>
          </a:prstGeom>
          <a:noFill/>
          <a:ln>
            <a:noFill/>
          </a:ln>
        </p:spPr>
        <p:txBody>
          <a:bodyPr lIns="68569" tIns="68569" rIns="68569" bIns="68569" anchor="t" anchorCtr="0">
            <a:noAutofit/>
          </a:bodyPr>
          <a:lstStyle/>
          <a:p>
            <a:pPr algn="ctr"/>
            <a:r>
              <a:rPr lang="en" sz="1200" b="1">
                <a:solidFill>
                  <a:schemeClr val="bg2">
                    <a:lumMod val="49000"/>
                  </a:schemeClr>
                </a:solidFill>
                <a:latin typeface="Source Sans Pro"/>
                <a:ea typeface="Source Sans Pro"/>
              </a:rPr>
              <a:t>Release</a:t>
            </a:r>
          </a:p>
          <a:p>
            <a:pPr algn="ctr"/>
            <a:r>
              <a:rPr lang="en" sz="1200" b="1">
                <a:solidFill>
                  <a:schemeClr val="bg2">
                    <a:lumMod val="49000"/>
                  </a:schemeClr>
                </a:solidFill>
                <a:latin typeface="Source Sans Pro"/>
                <a:ea typeface="Source Sans Pro"/>
              </a:rPr>
              <a:t>(for pilot users)</a:t>
            </a:r>
          </a:p>
        </p:txBody>
      </p:sp>
      <p:sp>
        <p:nvSpPr>
          <p:cNvPr id="14" name="Shape 289">
            <a:extLst>
              <a:ext uri="{FF2B5EF4-FFF2-40B4-BE49-F238E27FC236}">
                <a16:creationId xmlns:a16="http://schemas.microsoft.com/office/drawing/2014/main" id="{1C338D21-1860-81F5-DCE6-26B92FDF50B2}"/>
              </a:ext>
            </a:extLst>
          </p:cNvPr>
          <p:cNvSpPr txBox="1"/>
          <p:nvPr/>
        </p:nvSpPr>
        <p:spPr>
          <a:xfrm>
            <a:off x="5879190" y="1344429"/>
            <a:ext cx="1744621" cy="851215"/>
          </a:xfrm>
          <a:prstGeom prst="rect">
            <a:avLst/>
          </a:prstGeom>
          <a:noFill/>
          <a:ln>
            <a:noFill/>
          </a:ln>
        </p:spPr>
        <p:txBody>
          <a:bodyPr lIns="68569" tIns="68569" rIns="68569" bIns="68569" anchor="t" anchorCtr="0">
            <a:noAutofit/>
          </a:bodyPr>
          <a:lstStyle/>
          <a:p>
            <a:pPr algn="ctr"/>
            <a:r>
              <a:rPr lang="en" sz="1200" b="1">
                <a:solidFill>
                  <a:srgbClr val="42464D"/>
                </a:solidFill>
                <a:latin typeface="Source Sans Pro"/>
                <a:ea typeface="Source Sans Pro"/>
              </a:rPr>
              <a:t>Interviews</a:t>
            </a:r>
            <a:endParaRPr lang="en" sz="1200" b="1">
              <a:solidFill>
                <a:srgbClr val="42464D"/>
              </a:solidFill>
              <a:latin typeface="Source Sans Pro"/>
              <a:ea typeface="Source Sans Pro"/>
              <a:sym typeface="Source Sans Pro"/>
            </a:endParaRPr>
          </a:p>
          <a:p>
            <a:pPr algn="ctr"/>
            <a:r>
              <a:rPr lang="en" sz="1200" b="1">
                <a:solidFill>
                  <a:srgbClr val="42464D"/>
                </a:solidFill>
                <a:latin typeface="Source Sans Pro"/>
                <a:ea typeface="Source Sans Pro"/>
                <a:sym typeface="Source Sans Pro"/>
              </a:rPr>
              <a:t>Collecting feedback</a:t>
            </a:r>
            <a:endParaRPr lang="en" sz="1200" b="1">
              <a:latin typeface="Source Sans Pro"/>
              <a:ea typeface="Source Sans Pro"/>
            </a:endParaRPr>
          </a:p>
          <a:p>
            <a:pPr algn="ctr"/>
            <a:r>
              <a:rPr lang="en" sz="1200" i="1">
                <a:solidFill>
                  <a:srgbClr val="2C965E"/>
                </a:solidFill>
                <a:latin typeface="Source Sans Pro"/>
                <a:ea typeface="Source Sans Pro"/>
              </a:rPr>
              <a:t>"There is nothing to change"</a:t>
            </a:r>
          </a:p>
          <a:p>
            <a:pPr algn="ctr"/>
            <a:endParaRPr lang="en" sz="1200">
              <a:solidFill>
                <a:srgbClr val="42464D"/>
              </a:solidFill>
              <a:latin typeface="Source Sans Pro"/>
              <a:ea typeface="Source Sans Pro"/>
            </a:endParaRPr>
          </a:p>
          <a:p>
            <a:pPr algn="ctr"/>
            <a:endParaRPr lang="en" sz="1200">
              <a:solidFill>
                <a:srgbClr val="42464D"/>
              </a:solidFill>
              <a:latin typeface="Source Sans Pro"/>
              <a:ea typeface="Source Sans Pro"/>
            </a:endParaRPr>
          </a:p>
          <a:p>
            <a:pPr algn="ctr"/>
            <a:endParaRPr lang="en" sz="1200" b="1">
              <a:solidFill>
                <a:srgbClr val="42464D"/>
              </a:solidFill>
              <a:latin typeface="Source Sans Pro"/>
              <a:ea typeface="Source Sans Pro"/>
            </a:endParaRPr>
          </a:p>
        </p:txBody>
      </p:sp>
      <p:cxnSp>
        <p:nvCxnSpPr>
          <p:cNvPr id="15" name="Shape 288">
            <a:extLst>
              <a:ext uri="{FF2B5EF4-FFF2-40B4-BE49-F238E27FC236}">
                <a16:creationId xmlns:a16="http://schemas.microsoft.com/office/drawing/2014/main" id="{83A7D564-7D8F-83CC-DEB0-8E1B8B4206BF}"/>
              </a:ext>
            </a:extLst>
          </p:cNvPr>
          <p:cNvCxnSpPr>
            <a:cxnSpLocks/>
          </p:cNvCxnSpPr>
          <p:nvPr/>
        </p:nvCxnSpPr>
        <p:spPr>
          <a:xfrm rot="10800000">
            <a:off x="6717331" y="2264049"/>
            <a:ext cx="0" cy="657225"/>
          </a:xfrm>
          <a:prstGeom prst="straightConnector1">
            <a:avLst/>
          </a:prstGeom>
          <a:noFill/>
          <a:ln w="9525" cap="flat" cmpd="sng">
            <a:solidFill>
              <a:srgbClr val="42464D"/>
            </a:solidFill>
            <a:prstDash val="solid"/>
            <a:round/>
            <a:headEnd type="oval" w="lg" len="lg"/>
            <a:tailEnd type="oval" w="lg" len="lg"/>
          </a:ln>
        </p:spPr>
      </p:cxnSp>
      <p:sp>
        <p:nvSpPr>
          <p:cNvPr id="18" name="Shape 289">
            <a:extLst>
              <a:ext uri="{FF2B5EF4-FFF2-40B4-BE49-F238E27FC236}">
                <a16:creationId xmlns:a16="http://schemas.microsoft.com/office/drawing/2014/main" id="{CF5C6482-9476-B7BB-B281-5C4EC98D54ED}"/>
              </a:ext>
            </a:extLst>
          </p:cNvPr>
          <p:cNvSpPr txBox="1"/>
          <p:nvPr/>
        </p:nvSpPr>
        <p:spPr>
          <a:xfrm>
            <a:off x="7355528" y="1710774"/>
            <a:ext cx="1788581" cy="404273"/>
          </a:xfrm>
          <a:prstGeom prst="rect">
            <a:avLst/>
          </a:prstGeom>
          <a:noFill/>
          <a:ln>
            <a:noFill/>
          </a:ln>
        </p:spPr>
        <p:txBody>
          <a:bodyPr lIns="68569" tIns="68569" rIns="68569" bIns="68569" anchor="t" anchorCtr="0">
            <a:noAutofit/>
          </a:bodyPr>
          <a:lstStyle/>
          <a:p>
            <a:pPr algn="ctr"/>
            <a:r>
              <a:rPr lang="en" sz="1200" b="1">
                <a:solidFill>
                  <a:srgbClr val="42464D"/>
                </a:solidFill>
                <a:latin typeface="Source Sans Pro"/>
                <a:ea typeface="Source Sans Pro"/>
              </a:rPr>
              <a:t>Feedback shared</a:t>
            </a:r>
            <a:endParaRPr lang="en" sz="1200">
              <a:solidFill>
                <a:srgbClr val="42464D"/>
              </a:solidFill>
              <a:latin typeface="Source Sans Pro"/>
              <a:ea typeface="Source Sans Pro"/>
            </a:endParaRPr>
          </a:p>
          <a:p>
            <a:pPr algn="ctr"/>
            <a:r>
              <a:rPr lang="en" sz="1200" b="1">
                <a:solidFill>
                  <a:srgbClr val="42464D"/>
                </a:solidFill>
                <a:latin typeface="Source Sans Pro"/>
                <a:ea typeface="Source Sans Pro"/>
              </a:rPr>
              <a:t> with stakeholders</a:t>
            </a:r>
            <a:endParaRPr lang="en" sz="1200">
              <a:solidFill>
                <a:srgbClr val="42464D"/>
              </a:solidFill>
              <a:latin typeface="Source Sans Pro"/>
              <a:ea typeface="Source Sans Pro"/>
            </a:endParaRPr>
          </a:p>
          <a:p>
            <a:pPr algn="ctr"/>
            <a:endParaRPr lang="en" sz="1200">
              <a:solidFill>
                <a:srgbClr val="42464D"/>
              </a:solidFill>
              <a:latin typeface="Source Sans Pro"/>
              <a:ea typeface="Source Sans Pro"/>
            </a:endParaRPr>
          </a:p>
          <a:p>
            <a:pPr algn="ctr"/>
            <a:endParaRPr lang="en" sz="1200">
              <a:solidFill>
                <a:srgbClr val="42464D"/>
              </a:solidFill>
              <a:ea typeface="Source Sans Pro"/>
            </a:endParaRPr>
          </a:p>
          <a:p>
            <a:pPr algn="ctr"/>
            <a:endParaRPr lang="en" sz="1200" b="1">
              <a:solidFill>
                <a:srgbClr val="42464D"/>
              </a:solidFill>
              <a:latin typeface="Source Sans Pro"/>
              <a:ea typeface="Source Sans Pro"/>
            </a:endParaRPr>
          </a:p>
        </p:txBody>
      </p:sp>
      <p:cxnSp>
        <p:nvCxnSpPr>
          <p:cNvPr id="19" name="Shape 288">
            <a:extLst>
              <a:ext uri="{FF2B5EF4-FFF2-40B4-BE49-F238E27FC236}">
                <a16:creationId xmlns:a16="http://schemas.microsoft.com/office/drawing/2014/main" id="{E7B699A8-BA4E-4051-4FE6-A299FFE78B75}"/>
              </a:ext>
            </a:extLst>
          </p:cNvPr>
          <p:cNvCxnSpPr>
            <a:cxnSpLocks/>
          </p:cNvCxnSpPr>
          <p:nvPr/>
        </p:nvCxnSpPr>
        <p:spPr>
          <a:xfrm rot="10800000">
            <a:off x="8204988" y="2246049"/>
            <a:ext cx="0" cy="657225"/>
          </a:xfrm>
          <a:prstGeom prst="straightConnector1">
            <a:avLst/>
          </a:prstGeom>
          <a:noFill/>
          <a:ln w="9525" cap="flat" cmpd="sng">
            <a:solidFill>
              <a:srgbClr val="42464D"/>
            </a:solidFill>
            <a:prstDash val="solid"/>
            <a:round/>
            <a:headEnd type="oval" w="lg" len="lg"/>
            <a:tailEnd type="oval" w="lg" len="lg"/>
          </a:ln>
        </p:spPr>
      </p:cxnSp>
      <p:sp>
        <p:nvSpPr>
          <p:cNvPr id="20" name="Shape 289">
            <a:extLst>
              <a:ext uri="{FF2B5EF4-FFF2-40B4-BE49-F238E27FC236}">
                <a16:creationId xmlns:a16="http://schemas.microsoft.com/office/drawing/2014/main" id="{80D65442-4C43-D4D0-7F5D-EBF3A58FF0B2}"/>
              </a:ext>
            </a:extLst>
          </p:cNvPr>
          <p:cNvSpPr txBox="1"/>
          <p:nvPr/>
        </p:nvSpPr>
        <p:spPr>
          <a:xfrm>
            <a:off x="-303859" y="1757012"/>
            <a:ext cx="1759274" cy="316350"/>
          </a:xfrm>
          <a:prstGeom prst="rect">
            <a:avLst/>
          </a:prstGeom>
          <a:noFill/>
          <a:ln>
            <a:noFill/>
          </a:ln>
        </p:spPr>
        <p:txBody>
          <a:bodyPr lIns="68569" tIns="68569" rIns="68569" bIns="68569" anchor="t" anchorCtr="0">
            <a:noAutofit/>
          </a:bodyPr>
          <a:lstStyle/>
          <a:p>
            <a:pPr algn="ctr"/>
            <a:r>
              <a:rPr lang="en" sz="1350" b="1">
                <a:solidFill>
                  <a:srgbClr val="42464D"/>
                </a:solidFill>
                <a:ea typeface="Source Sans Pro"/>
              </a:rPr>
              <a:t>Users</a:t>
            </a:r>
          </a:p>
          <a:p>
            <a:pPr algn="ctr"/>
            <a:r>
              <a:rPr lang="en" sz="1350" b="1">
                <a:solidFill>
                  <a:srgbClr val="42464D"/>
                </a:solidFill>
                <a:ea typeface="Source Sans Pro"/>
              </a:rPr>
              <a:t>(Pilot users)</a:t>
            </a:r>
          </a:p>
          <a:p>
            <a:pPr algn="ctr"/>
            <a:endParaRPr lang="en" sz="1350" b="1">
              <a:solidFill>
                <a:srgbClr val="42464D"/>
              </a:solidFill>
              <a:latin typeface="Source Sans Pro"/>
              <a:ea typeface="Source Sans Pro"/>
            </a:endParaRPr>
          </a:p>
        </p:txBody>
      </p:sp>
      <p:sp>
        <p:nvSpPr>
          <p:cNvPr id="21" name="Shape 289">
            <a:extLst>
              <a:ext uri="{FF2B5EF4-FFF2-40B4-BE49-F238E27FC236}">
                <a16:creationId xmlns:a16="http://schemas.microsoft.com/office/drawing/2014/main" id="{460AF351-F165-B2D5-8990-EF446D2A21C5}"/>
              </a:ext>
            </a:extLst>
          </p:cNvPr>
          <p:cNvSpPr txBox="1"/>
          <p:nvPr/>
        </p:nvSpPr>
        <p:spPr>
          <a:xfrm>
            <a:off x="-303858" y="3119205"/>
            <a:ext cx="1759274" cy="316350"/>
          </a:xfrm>
          <a:prstGeom prst="rect">
            <a:avLst/>
          </a:prstGeom>
          <a:noFill/>
          <a:ln>
            <a:noFill/>
          </a:ln>
        </p:spPr>
        <p:txBody>
          <a:bodyPr lIns="68569" tIns="68569" rIns="68569" bIns="68569" anchor="t" anchorCtr="0">
            <a:noAutofit/>
          </a:bodyPr>
          <a:lstStyle/>
          <a:p>
            <a:pPr algn="ctr"/>
            <a:r>
              <a:rPr lang="en" sz="1350" b="1">
                <a:solidFill>
                  <a:srgbClr val="42464D"/>
                </a:solidFill>
                <a:ea typeface="Source Sans Pro"/>
              </a:rPr>
              <a:t>Pangea</a:t>
            </a:r>
          </a:p>
          <a:p>
            <a:pPr algn="ctr"/>
            <a:endParaRPr lang="en" sz="1350" b="1">
              <a:solidFill>
                <a:srgbClr val="42464D"/>
              </a:solidFill>
              <a:latin typeface="Source Sans Pro"/>
              <a:ea typeface="Source Sans Pro"/>
            </a:endParaRPr>
          </a:p>
        </p:txBody>
      </p:sp>
      <p:sp>
        <p:nvSpPr>
          <p:cNvPr id="17" name="TextBox 16">
            <a:extLst>
              <a:ext uri="{FF2B5EF4-FFF2-40B4-BE49-F238E27FC236}">
                <a16:creationId xmlns:a16="http://schemas.microsoft.com/office/drawing/2014/main" id="{CB4B1A73-F344-4B75-10BD-8A56BDDB2A43}"/>
              </a:ext>
            </a:extLst>
          </p:cNvPr>
          <p:cNvSpPr txBox="1"/>
          <p:nvPr/>
        </p:nvSpPr>
        <p:spPr>
          <a:xfrm>
            <a:off x="3790434" y="1959167"/>
            <a:ext cx="177246" cy="312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
            </a:r>
          </a:p>
        </p:txBody>
      </p:sp>
      <p:pic>
        <p:nvPicPr>
          <p:cNvPr id="23" name="Picture 22" descr="A circular arrows in a circle&#10;&#10;AI-generated content may be incorrect.">
            <a:extLst>
              <a:ext uri="{FF2B5EF4-FFF2-40B4-BE49-F238E27FC236}">
                <a16:creationId xmlns:a16="http://schemas.microsoft.com/office/drawing/2014/main" id="{BE9977BA-60F9-EF8A-03BC-1F4534A46A15}"/>
              </a:ext>
            </a:extLst>
          </p:cNvPr>
          <p:cNvPicPr>
            <a:picLocks noChangeAspect="1"/>
          </p:cNvPicPr>
          <p:nvPr/>
        </p:nvPicPr>
        <p:blipFill>
          <a:blip r:embed="rId3"/>
          <a:srcRect l="-1470" t="18868" r="-7353" b="-5660"/>
          <a:stretch/>
        </p:blipFill>
        <p:spPr>
          <a:xfrm>
            <a:off x="4058683" y="4205718"/>
            <a:ext cx="590704" cy="371928"/>
          </a:xfrm>
          <a:prstGeom prst="rect">
            <a:avLst/>
          </a:prstGeom>
          <a:ln>
            <a:noFill/>
          </a:ln>
        </p:spPr>
      </p:pic>
      <p:sp>
        <p:nvSpPr>
          <p:cNvPr id="24" name="TextBox 23">
            <a:extLst>
              <a:ext uri="{FF2B5EF4-FFF2-40B4-BE49-F238E27FC236}">
                <a16:creationId xmlns:a16="http://schemas.microsoft.com/office/drawing/2014/main" id="{89356231-08D5-9410-5191-5A63E9C4D526}"/>
              </a:ext>
            </a:extLst>
          </p:cNvPr>
          <p:cNvSpPr txBox="1"/>
          <p:nvPr/>
        </p:nvSpPr>
        <p:spPr>
          <a:xfrm>
            <a:off x="8729491" y="1737223"/>
            <a:ext cx="3401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
            </a:r>
          </a:p>
        </p:txBody>
      </p:sp>
      <p:sp>
        <p:nvSpPr>
          <p:cNvPr id="25" name="TextBox 24">
            <a:extLst>
              <a:ext uri="{FF2B5EF4-FFF2-40B4-BE49-F238E27FC236}">
                <a16:creationId xmlns:a16="http://schemas.microsoft.com/office/drawing/2014/main" id="{E86E5775-4F1A-F066-28F9-09802C47E5E9}"/>
              </a:ext>
            </a:extLst>
          </p:cNvPr>
          <p:cNvSpPr txBox="1"/>
          <p:nvPr/>
        </p:nvSpPr>
        <p:spPr>
          <a:xfrm>
            <a:off x="2319050" y="1826734"/>
            <a:ext cx="21620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
            </a:r>
          </a:p>
        </p:txBody>
      </p:sp>
      <p:cxnSp>
        <p:nvCxnSpPr>
          <p:cNvPr id="28" name="Shape 287">
            <a:extLst>
              <a:ext uri="{FF2B5EF4-FFF2-40B4-BE49-F238E27FC236}">
                <a16:creationId xmlns:a16="http://schemas.microsoft.com/office/drawing/2014/main" id="{07F4F3FF-CF2D-11F5-739C-488C2EB96978}"/>
              </a:ext>
            </a:extLst>
          </p:cNvPr>
          <p:cNvCxnSpPr>
            <a:cxnSpLocks/>
          </p:cNvCxnSpPr>
          <p:nvPr/>
        </p:nvCxnSpPr>
        <p:spPr>
          <a:xfrm>
            <a:off x="7460187" y="2950403"/>
            <a:ext cx="0" cy="657225"/>
          </a:xfrm>
          <a:prstGeom prst="straightConnector1">
            <a:avLst/>
          </a:prstGeom>
          <a:noFill/>
          <a:ln w="9525" cap="flat" cmpd="sng">
            <a:solidFill>
              <a:srgbClr val="42464D"/>
            </a:solidFill>
            <a:prstDash val="solid"/>
            <a:round/>
            <a:headEnd type="oval" w="lg" len="lg"/>
            <a:tailEnd type="oval" w="lg" len="lg"/>
          </a:ln>
        </p:spPr>
      </p:cxnSp>
      <p:sp>
        <p:nvSpPr>
          <p:cNvPr id="29" name="Shape 290">
            <a:extLst>
              <a:ext uri="{FF2B5EF4-FFF2-40B4-BE49-F238E27FC236}">
                <a16:creationId xmlns:a16="http://schemas.microsoft.com/office/drawing/2014/main" id="{A33C2D5A-9C18-A9E2-E38B-939E23DEC263}"/>
              </a:ext>
            </a:extLst>
          </p:cNvPr>
          <p:cNvSpPr txBox="1"/>
          <p:nvPr/>
        </p:nvSpPr>
        <p:spPr>
          <a:xfrm>
            <a:off x="6813131" y="3729923"/>
            <a:ext cx="1300274" cy="316350"/>
          </a:xfrm>
          <a:prstGeom prst="rect">
            <a:avLst/>
          </a:prstGeom>
          <a:noFill/>
          <a:ln>
            <a:noFill/>
          </a:ln>
        </p:spPr>
        <p:txBody>
          <a:bodyPr lIns="68569" tIns="68569" rIns="68569" bIns="68569" anchor="t" anchorCtr="0">
            <a:noAutofit/>
          </a:bodyPr>
          <a:lstStyle/>
          <a:p>
            <a:pPr algn="ctr"/>
            <a:r>
              <a:rPr lang="en" sz="1200" b="1">
                <a:solidFill>
                  <a:srgbClr val="42464D"/>
                </a:solidFill>
                <a:latin typeface="Source Sans Pro"/>
                <a:ea typeface="Source Sans Pro"/>
              </a:rPr>
              <a:t>Summarized</a:t>
            </a:r>
          </a:p>
          <a:p>
            <a:pPr algn="ctr"/>
            <a:r>
              <a:rPr lang="en" sz="1200" b="1">
                <a:solidFill>
                  <a:srgbClr val="42464D"/>
                </a:solidFill>
                <a:latin typeface="Source Sans Pro"/>
                <a:ea typeface="Source Sans Pro"/>
              </a:rPr>
              <a:t>feedback</a:t>
            </a:r>
          </a:p>
        </p:txBody>
      </p:sp>
    </p:spTree>
    <p:extLst>
      <p:ext uri="{BB962C8B-B14F-4D97-AF65-F5344CB8AC3E}">
        <p14:creationId xmlns:p14="http://schemas.microsoft.com/office/powerpoint/2010/main" val="2685182134"/>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844424" y="5601"/>
            <a:ext cx="7891713" cy="1139999"/>
          </a:xfrm>
          <a:prstGeom prst="rect">
            <a:avLst/>
          </a:prstGeom>
        </p:spPr>
        <p:txBody>
          <a:bodyPr vert="horz" lIns="68569" tIns="68569" rIns="68569" bIns="68569" rtlCol="0" anchor="b" anchorCtr="0">
            <a:noAutofit/>
          </a:bodyPr>
          <a:lstStyle/>
          <a:p>
            <a:r>
              <a:rPr lang="en">
                <a:latin typeface="Skolar Sans PE"/>
              </a:rPr>
              <a:t>Content approval- Usability testing</a:t>
            </a:r>
            <a:endParaRPr lang="en" b="0">
              <a:solidFill>
                <a:srgbClr val="000000"/>
              </a:solidFill>
              <a:latin typeface="Skolar Sans PE"/>
            </a:endParaRPr>
          </a:p>
        </p:txBody>
      </p:sp>
      <p:sp>
        <p:nvSpPr>
          <p:cNvPr id="284" name="Shape 284"/>
          <p:cNvSpPr txBox="1">
            <a:spLocks noGrp="1"/>
          </p:cNvSpPr>
          <p:nvPr>
            <p:ph type="sldNum" idx="12"/>
          </p:nvPr>
        </p:nvSpPr>
        <p:spPr>
          <a:prstGeom prst="rect">
            <a:avLst/>
          </a:prstGeom>
        </p:spPr>
        <p:txBody>
          <a:bodyPr lIns="68569" tIns="68569" rIns="68569" bIns="68569" anchor="b" anchorCtr="0">
            <a:noAutofit/>
          </a:bodyPr>
          <a:lstStyle/>
          <a:p>
            <a:fld id="{00000000-1234-1234-1234-123412341234}" type="slidenum">
              <a:rPr lang="en"/>
              <a:pPr/>
              <a:t>16</a:t>
            </a:fld>
            <a:endParaRPr lang="en"/>
          </a:p>
        </p:txBody>
      </p:sp>
      <p:sp>
        <p:nvSpPr>
          <p:cNvPr id="7" name="TextBox 6">
            <a:extLst>
              <a:ext uri="{FF2B5EF4-FFF2-40B4-BE49-F238E27FC236}">
                <a16:creationId xmlns:a16="http://schemas.microsoft.com/office/drawing/2014/main" id="{5F61C6A1-622B-2E60-C4F4-F4B2A403E62C}"/>
              </a:ext>
            </a:extLst>
          </p:cNvPr>
          <p:cNvSpPr txBox="1"/>
          <p:nvPr/>
        </p:nvSpPr>
        <p:spPr>
          <a:xfrm>
            <a:off x="1223136" y="1200767"/>
            <a:ext cx="21260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186C97"/>
                </a:solidFill>
              </a:rPr>
              <a:t>Before</a:t>
            </a:r>
            <a:endParaRPr lang="en-US"/>
          </a:p>
          <a:p>
            <a:pPr algn="ctr"/>
            <a:r>
              <a:rPr lang="en-US">
                <a:solidFill>
                  <a:srgbClr val="186C97"/>
                </a:solidFill>
              </a:rPr>
              <a:t>Prototype</a:t>
            </a:r>
            <a:endParaRPr lang="en-US"/>
          </a:p>
        </p:txBody>
      </p:sp>
      <p:sp>
        <p:nvSpPr>
          <p:cNvPr id="9" name="TextBox 8">
            <a:extLst>
              <a:ext uri="{FF2B5EF4-FFF2-40B4-BE49-F238E27FC236}">
                <a16:creationId xmlns:a16="http://schemas.microsoft.com/office/drawing/2014/main" id="{7B17C0DE-9369-D225-D632-21C530A6874C}"/>
              </a:ext>
            </a:extLst>
          </p:cNvPr>
          <p:cNvSpPr txBox="1"/>
          <p:nvPr/>
        </p:nvSpPr>
        <p:spPr>
          <a:xfrm>
            <a:off x="5622187" y="1197958"/>
            <a:ext cx="268851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186C97"/>
                </a:solidFill>
              </a:rPr>
              <a:t>After</a:t>
            </a:r>
          </a:p>
          <a:p>
            <a:pPr algn="ctr"/>
            <a:r>
              <a:rPr lang="en-US">
                <a:solidFill>
                  <a:srgbClr val="186C97"/>
                </a:solidFill>
              </a:rPr>
              <a:t>Updated prototype</a:t>
            </a:r>
            <a:endParaRPr lang="en-US"/>
          </a:p>
        </p:txBody>
      </p:sp>
      <p:pic>
        <p:nvPicPr>
          <p:cNvPr id="4" name="Graphic 3" descr="Arrow Right with solid fill">
            <a:extLst>
              <a:ext uri="{FF2B5EF4-FFF2-40B4-BE49-F238E27FC236}">
                <a16:creationId xmlns:a16="http://schemas.microsoft.com/office/drawing/2014/main" id="{69F278B9-68CF-CBF2-54E9-446FE2DDDC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0813" y="1826123"/>
            <a:ext cx="372979" cy="350420"/>
          </a:xfrm>
          <a:prstGeom prst="rect">
            <a:avLst/>
          </a:prstGeom>
        </p:spPr>
      </p:pic>
      <p:pic>
        <p:nvPicPr>
          <p:cNvPr id="13" name="Picture 12" descr="A screenshot of a social media post&#10;&#10;Description automatically generated">
            <a:extLst>
              <a:ext uri="{FF2B5EF4-FFF2-40B4-BE49-F238E27FC236}">
                <a16:creationId xmlns:a16="http://schemas.microsoft.com/office/drawing/2014/main" id="{BDC60381-7F85-4392-D22F-39A2A7262317}"/>
              </a:ext>
            </a:extLst>
          </p:cNvPr>
          <p:cNvPicPr>
            <a:picLocks noChangeAspect="1"/>
          </p:cNvPicPr>
          <p:nvPr/>
        </p:nvPicPr>
        <p:blipFill>
          <a:blip r:embed="rId5"/>
          <a:srcRect l="26415" t="70286" r="25919" b="40"/>
          <a:stretch/>
        </p:blipFill>
        <p:spPr>
          <a:xfrm>
            <a:off x="1" y="1781179"/>
            <a:ext cx="4358562" cy="1416605"/>
          </a:xfrm>
          <a:prstGeom prst="rect">
            <a:avLst/>
          </a:prstGeom>
        </p:spPr>
      </p:pic>
      <p:pic>
        <p:nvPicPr>
          <p:cNvPr id="18" name="Picture 17" descr="A red and white sign&#10;&#10;Description automatically generated">
            <a:extLst>
              <a:ext uri="{FF2B5EF4-FFF2-40B4-BE49-F238E27FC236}">
                <a16:creationId xmlns:a16="http://schemas.microsoft.com/office/drawing/2014/main" id="{8C49FDF9-5061-1ECD-31B1-9E9D638FB0E3}"/>
              </a:ext>
            </a:extLst>
          </p:cNvPr>
          <p:cNvPicPr>
            <a:picLocks noChangeAspect="1"/>
          </p:cNvPicPr>
          <p:nvPr/>
        </p:nvPicPr>
        <p:blipFill>
          <a:blip r:embed="rId6"/>
          <a:srcRect l="1226" t="2439" r="-136" b="-1220"/>
          <a:stretch/>
        </p:blipFill>
        <p:spPr>
          <a:xfrm>
            <a:off x="409083" y="3194428"/>
            <a:ext cx="4278194" cy="478590"/>
          </a:xfrm>
          <a:prstGeom prst="rect">
            <a:avLst/>
          </a:prstGeom>
          <a:ln>
            <a:noFill/>
          </a:ln>
        </p:spPr>
      </p:pic>
      <p:sp>
        <p:nvSpPr>
          <p:cNvPr id="23" name="TextBox 22">
            <a:extLst>
              <a:ext uri="{FF2B5EF4-FFF2-40B4-BE49-F238E27FC236}">
                <a16:creationId xmlns:a16="http://schemas.microsoft.com/office/drawing/2014/main" id="{FC7F90BB-88B9-FB65-9FE2-01D405767610}"/>
              </a:ext>
            </a:extLst>
          </p:cNvPr>
          <p:cNvSpPr txBox="1"/>
          <p:nvPr/>
        </p:nvSpPr>
        <p:spPr>
          <a:xfrm>
            <a:off x="131945" y="4126630"/>
            <a:ext cx="88785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rgbClr val="186C97"/>
                </a:solidFill>
              </a:rPr>
              <a:t>"</a:t>
            </a:r>
            <a:r>
              <a:rPr lang="en-US" sz="1200" b="1">
                <a:solidFill>
                  <a:srgbClr val="186C97"/>
                </a:solidFill>
              </a:rPr>
              <a:t>Edit</a:t>
            </a:r>
            <a:r>
              <a:rPr lang="en-US" sz="1200">
                <a:solidFill>
                  <a:srgbClr val="186C97"/>
                </a:solidFill>
              </a:rPr>
              <a:t>" button was removed - users needed to edit content immediately. </a:t>
            </a:r>
            <a:endParaRPr lang="en-US"/>
          </a:p>
          <a:p>
            <a:pPr algn="ctr"/>
            <a:r>
              <a:rPr lang="en-US" sz="1200">
                <a:solidFill>
                  <a:srgbClr val="186C97"/>
                </a:solidFill>
              </a:rPr>
              <a:t>Edit mode was kept as the </a:t>
            </a:r>
            <a:r>
              <a:rPr lang="en-US" sz="1200" b="1">
                <a:solidFill>
                  <a:srgbClr val="186C97"/>
                </a:solidFill>
              </a:rPr>
              <a:t>default </a:t>
            </a:r>
            <a:r>
              <a:rPr lang="en-US" sz="1200">
                <a:solidFill>
                  <a:srgbClr val="186C97"/>
                </a:solidFill>
              </a:rPr>
              <a:t>to maintain the current behavior. New </a:t>
            </a:r>
            <a:r>
              <a:rPr lang="en-US" sz="1200" b="1">
                <a:solidFill>
                  <a:srgbClr val="186C97"/>
                </a:solidFill>
              </a:rPr>
              <a:t>"Text comparison"</a:t>
            </a:r>
            <a:r>
              <a:rPr lang="en-US" sz="1200">
                <a:solidFill>
                  <a:srgbClr val="186C97"/>
                </a:solidFill>
              </a:rPr>
              <a:t> was added to display the changes.</a:t>
            </a:r>
            <a:endParaRPr lang="en-US"/>
          </a:p>
        </p:txBody>
      </p:sp>
      <p:sp>
        <p:nvSpPr>
          <p:cNvPr id="28" name="TextBox 27">
            <a:extLst>
              <a:ext uri="{FF2B5EF4-FFF2-40B4-BE49-F238E27FC236}">
                <a16:creationId xmlns:a16="http://schemas.microsoft.com/office/drawing/2014/main" id="{8A045CFF-A3C8-71AF-8CC7-6AD4CA844B40}"/>
              </a:ext>
            </a:extLst>
          </p:cNvPr>
          <p:cNvSpPr txBox="1"/>
          <p:nvPr/>
        </p:nvSpPr>
        <p:spPr>
          <a:xfrm>
            <a:off x="1466564" y="4591889"/>
            <a:ext cx="602679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a:solidFill>
                  <a:srgbClr val="186C97"/>
                </a:solidFill>
              </a:rPr>
              <a:t>"I need to fix the changed content right away... this would add an extra click."</a:t>
            </a:r>
            <a:endParaRPr lang="en-US" i="1"/>
          </a:p>
        </p:txBody>
      </p:sp>
      <p:sp>
        <p:nvSpPr>
          <p:cNvPr id="29" name="Oval 28">
            <a:extLst>
              <a:ext uri="{FF2B5EF4-FFF2-40B4-BE49-F238E27FC236}">
                <a16:creationId xmlns:a16="http://schemas.microsoft.com/office/drawing/2014/main" id="{5272B767-3A0F-9955-5E38-D6C8399DA8B1}"/>
              </a:ext>
            </a:extLst>
          </p:cNvPr>
          <p:cNvSpPr/>
          <p:nvPr/>
        </p:nvSpPr>
        <p:spPr>
          <a:xfrm>
            <a:off x="950254" y="3198941"/>
            <a:ext cx="715427" cy="475081"/>
          </a:xfrm>
          <a:prstGeom prst="ellipse">
            <a:avLst/>
          </a:prstGeom>
          <a:noFill/>
          <a:ln>
            <a:solidFill>
              <a:srgbClr val="EA69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phone&#10;&#10;Description automatically generated">
            <a:extLst>
              <a:ext uri="{FF2B5EF4-FFF2-40B4-BE49-F238E27FC236}">
                <a16:creationId xmlns:a16="http://schemas.microsoft.com/office/drawing/2014/main" id="{85709793-840E-EF32-7FBD-A51EDEFA7E93}"/>
              </a:ext>
            </a:extLst>
          </p:cNvPr>
          <p:cNvPicPr>
            <a:picLocks noChangeAspect="1"/>
          </p:cNvPicPr>
          <p:nvPr/>
        </p:nvPicPr>
        <p:blipFill>
          <a:blip r:embed="rId7"/>
          <a:srcRect l="-43939" t="241573" r="43802" b="-241011"/>
          <a:stretch/>
        </p:blipFill>
        <p:spPr>
          <a:xfrm>
            <a:off x="4956289" y="1783777"/>
            <a:ext cx="4286552" cy="1039815"/>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4C8EE277-14F3-C104-E2B7-2AE50912A77D}"/>
              </a:ext>
            </a:extLst>
          </p:cNvPr>
          <p:cNvPicPr>
            <a:picLocks noChangeAspect="1"/>
          </p:cNvPicPr>
          <p:nvPr/>
        </p:nvPicPr>
        <p:blipFill>
          <a:blip r:embed="rId8"/>
          <a:srcRect l="-600" t="81" r="17052" b="22944"/>
          <a:stretch/>
        </p:blipFill>
        <p:spPr>
          <a:xfrm>
            <a:off x="5039411" y="1779982"/>
            <a:ext cx="4104903" cy="2094819"/>
          </a:xfrm>
          <a:prstGeom prst="rect">
            <a:avLst/>
          </a:prstGeom>
          <a:ln>
            <a:noFill/>
          </a:ln>
        </p:spPr>
      </p:pic>
      <p:sp>
        <p:nvSpPr>
          <p:cNvPr id="6" name="Oval 5">
            <a:extLst>
              <a:ext uri="{FF2B5EF4-FFF2-40B4-BE49-F238E27FC236}">
                <a16:creationId xmlns:a16="http://schemas.microsoft.com/office/drawing/2014/main" id="{6478DE8F-A94C-FF81-6939-0993AFBF12C2}"/>
              </a:ext>
            </a:extLst>
          </p:cNvPr>
          <p:cNvSpPr/>
          <p:nvPr/>
        </p:nvSpPr>
        <p:spPr>
          <a:xfrm>
            <a:off x="6512069" y="2185560"/>
            <a:ext cx="2094097" cy="475081"/>
          </a:xfrm>
          <a:prstGeom prst="ellipse">
            <a:avLst/>
          </a:prstGeom>
          <a:noFill/>
          <a:ln>
            <a:solidFill>
              <a:srgbClr val="EA69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5DCBA815-0BE0-9E62-C666-AD9DC10A795B}"/>
              </a:ext>
            </a:extLst>
          </p:cNvPr>
          <p:cNvCxnSpPr/>
          <p:nvPr/>
        </p:nvCxnSpPr>
        <p:spPr>
          <a:xfrm flipV="1">
            <a:off x="1675502" y="2430115"/>
            <a:ext cx="4878370" cy="977562"/>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804083"/>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3" y="1907662"/>
            <a:ext cx="6767699" cy="1045199"/>
          </a:xfrm>
          <a:prstGeom prst="rect">
            <a:avLst/>
          </a:prstGeom>
        </p:spPr>
        <p:txBody>
          <a:bodyPr vert="horz" lIns="68569" tIns="68569" rIns="68569" bIns="68569" rtlCol="0" anchor="b" anchorCtr="0">
            <a:noAutofit/>
          </a:bodyPr>
          <a:lstStyle/>
          <a:p>
            <a:r>
              <a:rPr lang="en">
                <a:latin typeface="Skolar Sans PE"/>
              </a:rPr>
              <a:t>Why is it beneficial to conduct research in our projects?</a:t>
            </a:r>
          </a:p>
        </p:txBody>
      </p:sp>
      <p:sp>
        <p:nvSpPr>
          <p:cNvPr id="100" name="Shape 100"/>
          <p:cNvSpPr txBox="1">
            <a:spLocks noGrp="1"/>
          </p:cNvSpPr>
          <p:nvPr>
            <p:ph type="subTitle" idx="1"/>
          </p:nvPr>
        </p:nvSpPr>
        <p:spPr>
          <a:prstGeom prst="rect">
            <a:avLst/>
          </a:prstGeom>
        </p:spPr>
        <p:txBody>
          <a:bodyPr vert="horz" lIns="68569" tIns="68569" rIns="68569" bIns="68569" rtlCol="0" anchor="ctr" anchorCtr="0">
            <a:noAutofit/>
          </a:bodyPr>
          <a:lstStyle/>
          <a:p>
            <a:pPr indent="-179705"/>
            <a:r>
              <a:rPr lang="en">
                <a:latin typeface="Skolar Sans PE"/>
              </a:rPr>
              <a:t>UX Research benefits</a:t>
            </a:r>
            <a:endParaRPr lang="en-US"/>
          </a:p>
        </p:txBody>
      </p:sp>
    </p:spTree>
    <p:extLst>
      <p:ext uri="{BB962C8B-B14F-4D97-AF65-F5344CB8AC3E}">
        <p14:creationId xmlns:p14="http://schemas.microsoft.com/office/powerpoint/2010/main" val="3654990406"/>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027B-33D5-991B-A296-A6B16C1B9C34}"/>
              </a:ext>
            </a:extLst>
          </p:cNvPr>
          <p:cNvSpPr>
            <a:spLocks noGrp="1"/>
          </p:cNvSpPr>
          <p:nvPr>
            <p:ph type="title"/>
          </p:nvPr>
        </p:nvSpPr>
        <p:spPr>
          <a:xfrm>
            <a:off x="844425" y="-2793"/>
            <a:ext cx="6865235" cy="1148403"/>
          </a:xfrm>
        </p:spPr>
        <p:txBody>
          <a:bodyPr/>
          <a:lstStyle/>
          <a:p>
            <a:r>
              <a:rPr lang="en-US"/>
              <a:t>Benefits of participating in UX Research</a:t>
            </a:r>
          </a:p>
        </p:txBody>
      </p:sp>
      <p:sp>
        <p:nvSpPr>
          <p:cNvPr id="3" name="Slide Number Placeholder 2">
            <a:extLst>
              <a:ext uri="{FF2B5EF4-FFF2-40B4-BE49-F238E27FC236}">
                <a16:creationId xmlns:a16="http://schemas.microsoft.com/office/drawing/2014/main" id="{3C415D89-61A9-8448-9AAB-210EB6DB7C8F}"/>
              </a:ext>
            </a:extLst>
          </p:cNvPr>
          <p:cNvSpPr>
            <a:spLocks noGrp="1"/>
          </p:cNvSpPr>
          <p:nvPr>
            <p:ph type="sldNum" idx="12"/>
          </p:nvPr>
        </p:nvSpPr>
        <p:spPr/>
        <p:txBody>
          <a:bodyPr/>
          <a:lstStyle/>
          <a:p>
            <a:fld id="{00000000-1234-1234-1234-123412341234}" type="slidenum">
              <a:rPr lang="en" smtClean="0"/>
              <a:pPr/>
              <a:t>18</a:t>
            </a:fld>
            <a:endParaRPr lang="en"/>
          </a:p>
        </p:txBody>
      </p:sp>
      <p:sp>
        <p:nvSpPr>
          <p:cNvPr id="4" name="Content Placeholder 3">
            <a:extLst>
              <a:ext uri="{FF2B5EF4-FFF2-40B4-BE49-F238E27FC236}">
                <a16:creationId xmlns:a16="http://schemas.microsoft.com/office/drawing/2014/main" id="{F3F5D60E-2035-6947-50D2-A8D4D24C6699}"/>
              </a:ext>
            </a:extLst>
          </p:cNvPr>
          <p:cNvSpPr>
            <a:spLocks noGrp="1"/>
          </p:cNvSpPr>
          <p:nvPr>
            <p:ph idx="1"/>
          </p:nvPr>
        </p:nvSpPr>
        <p:spPr/>
        <p:txBody>
          <a:bodyPr vert="horz" lIns="68400" tIns="68400" rIns="68400" bIns="68400" rtlCol="0" anchor="t">
            <a:normAutofit/>
          </a:bodyPr>
          <a:lstStyle/>
          <a:p>
            <a:pPr marL="285750" indent="-285750">
              <a:buFont typeface="Wingdings" panose="020B0604020202020204" pitchFamily="34" charset="0"/>
              <a:buChar char="ü"/>
            </a:pPr>
            <a:r>
              <a:rPr lang="en-US" sz="1900" b="1">
                <a:ea typeface="+mn-lt"/>
                <a:cs typeface="+mn-lt"/>
              </a:rPr>
              <a:t>Your feedback influences the design of the feature</a:t>
            </a:r>
            <a:endParaRPr lang="en-US" sz="1900" b="1"/>
          </a:p>
          <a:p>
            <a:pPr marL="285750" indent="-285750">
              <a:buFont typeface="Wingdings" panose="020B0604020202020204" pitchFamily="34" charset="0"/>
              <a:buChar char="ü"/>
            </a:pPr>
            <a:r>
              <a:rPr lang="en-US" sz="1900" b="1">
                <a:ea typeface="+mn-lt"/>
                <a:cs typeface="+mn-lt"/>
              </a:rPr>
              <a:t>Enhanced user experience (usability)</a:t>
            </a:r>
            <a:endParaRPr lang="en-US" sz="1900" b="1"/>
          </a:p>
          <a:p>
            <a:pPr marL="285750" indent="-285750">
              <a:buFont typeface="Wingdings" panose="020B0604020202020204" pitchFamily="34" charset="0"/>
              <a:buChar char="ü"/>
            </a:pPr>
            <a:r>
              <a:rPr lang="en-US" sz="1900" b="1">
                <a:ea typeface="+mn-lt"/>
                <a:cs typeface="+mn-lt"/>
              </a:rPr>
              <a:t>Continuous communication</a:t>
            </a:r>
          </a:p>
          <a:p>
            <a:pPr marL="285750" indent="-285750">
              <a:buFont typeface="Wingdings" panose="020B0604020202020204" pitchFamily="34" charset="0"/>
              <a:buChar char="ü"/>
            </a:pPr>
            <a:r>
              <a:rPr lang="en-US" sz="1900" b="1">
                <a:ea typeface="+mn-lt"/>
                <a:cs typeface="+mn-lt"/>
              </a:rPr>
              <a:t>You will be the first to see Pangea's feature proposal</a:t>
            </a:r>
          </a:p>
          <a:p>
            <a:pPr marL="285750" indent="-285750">
              <a:buFont typeface="Wingdings" panose="020B0604020202020204" pitchFamily="34" charset="0"/>
              <a:buChar char="ü"/>
            </a:pPr>
            <a:r>
              <a:rPr lang="en-US" sz="1900" b="1">
                <a:ea typeface="+mn-lt"/>
                <a:cs typeface="+mn-lt"/>
              </a:rPr>
              <a:t>Process optimization</a:t>
            </a:r>
          </a:p>
          <a:p>
            <a:pPr marL="285750" indent="-285750">
              <a:buFont typeface="Wingdings" panose="020B0604020202020204" pitchFamily="34" charset="0"/>
              <a:buChar char="ü"/>
            </a:pPr>
            <a:endParaRPr lang="en-US" sz="1900" b="1">
              <a:ea typeface="+mn-lt"/>
              <a:cs typeface="+mn-lt"/>
            </a:endParaRPr>
          </a:p>
          <a:p>
            <a:pPr marL="285750" indent="-285750">
              <a:buFont typeface="Wingdings" panose="020B0604020202020204" pitchFamily="34" charset="0"/>
              <a:buChar char="ü"/>
            </a:pPr>
            <a:r>
              <a:rPr lang="en-US" sz="1900" b="1">
                <a:ea typeface="+mn-lt"/>
                <a:cs typeface="+mn-lt"/>
              </a:rPr>
              <a:t>We see you as partners in the delivery process</a:t>
            </a:r>
          </a:p>
          <a:p>
            <a:pPr marL="456565" lvl="1" indent="0">
              <a:buNone/>
            </a:pPr>
            <a:endParaRPr lang="en-US">
              <a:ea typeface="+mn-lt"/>
              <a:cs typeface="+mn-lt"/>
            </a:endParaRPr>
          </a:p>
        </p:txBody>
      </p:sp>
    </p:spTree>
    <p:extLst>
      <p:ext uri="{BB962C8B-B14F-4D97-AF65-F5344CB8AC3E}">
        <p14:creationId xmlns:p14="http://schemas.microsoft.com/office/powerpoint/2010/main" val="3652343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3" y="1907662"/>
            <a:ext cx="6898199" cy="1045199"/>
          </a:xfrm>
          <a:prstGeom prst="rect">
            <a:avLst/>
          </a:prstGeom>
        </p:spPr>
        <p:txBody>
          <a:bodyPr vert="horz" lIns="68569" tIns="68569" rIns="68569" bIns="68569" rtlCol="0" anchor="b" anchorCtr="0">
            <a:noAutofit/>
          </a:bodyPr>
          <a:lstStyle/>
          <a:p>
            <a:r>
              <a:rPr lang="en">
                <a:latin typeface="Skolar Sans PE"/>
              </a:rPr>
              <a:t>Upcoming projects</a:t>
            </a:r>
            <a:endParaRPr lang="en-US"/>
          </a:p>
        </p:txBody>
      </p:sp>
      <p:sp>
        <p:nvSpPr>
          <p:cNvPr id="100" name="Shape 100"/>
          <p:cNvSpPr txBox="1">
            <a:spLocks noGrp="1"/>
          </p:cNvSpPr>
          <p:nvPr>
            <p:ph type="subTitle" idx="1"/>
          </p:nvPr>
        </p:nvSpPr>
        <p:spPr>
          <a:prstGeom prst="rect">
            <a:avLst/>
          </a:prstGeom>
        </p:spPr>
        <p:txBody>
          <a:bodyPr vert="horz" lIns="68569" tIns="68569" rIns="68569" bIns="68569" rtlCol="0" anchor="ctr" anchorCtr="0">
            <a:noAutofit/>
          </a:bodyPr>
          <a:lstStyle/>
          <a:p>
            <a:pPr indent="-179705"/>
            <a:endParaRPr lang="en"/>
          </a:p>
        </p:txBody>
      </p:sp>
    </p:spTree>
    <p:extLst>
      <p:ext uri="{BB962C8B-B14F-4D97-AF65-F5344CB8AC3E}">
        <p14:creationId xmlns:p14="http://schemas.microsoft.com/office/powerpoint/2010/main" val="2785872353"/>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3" name="Rectangle 2">
            <a:extLst>
              <a:ext uri="{FF2B5EF4-FFF2-40B4-BE49-F238E27FC236}">
                <a16:creationId xmlns:a16="http://schemas.microsoft.com/office/drawing/2014/main" id="{D184F1CC-E2B4-6A2E-94F8-8038551467F1}"/>
              </a:ext>
            </a:extLst>
          </p:cNvPr>
          <p:cNvSpPr/>
          <p:nvPr/>
        </p:nvSpPr>
        <p:spPr>
          <a:xfrm>
            <a:off x="0" y="-2"/>
            <a:ext cx="681182" cy="12065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news article&#10;&#10;Description automatically generated">
            <a:extLst>
              <a:ext uri="{FF2B5EF4-FFF2-40B4-BE49-F238E27FC236}">
                <a16:creationId xmlns:a16="http://schemas.microsoft.com/office/drawing/2014/main" id="{16B47062-14AB-C72C-C844-C377DD84148D}"/>
              </a:ext>
            </a:extLst>
          </p:cNvPr>
          <p:cNvPicPr>
            <a:picLocks noChangeAspect="1"/>
          </p:cNvPicPr>
          <p:nvPr/>
        </p:nvPicPr>
        <p:blipFill>
          <a:blip r:embed="rId3">
            <a:alphaModFix amt="38000"/>
          </a:blip>
          <a:stretch>
            <a:fillRect/>
          </a:stretch>
        </p:blipFill>
        <p:spPr>
          <a:xfrm>
            <a:off x="840" y="1"/>
            <a:ext cx="9153863" cy="5576453"/>
          </a:xfrm>
          <a:prstGeom prst="rect">
            <a:avLst/>
          </a:prstGeom>
          <a:ln>
            <a:noFill/>
          </a:ln>
        </p:spPr>
      </p:pic>
      <p:pic>
        <p:nvPicPr>
          <p:cNvPr id="4" name="Picture 3" descr="A screenshot of a website&#10;&#10;Description automatically generated">
            <a:extLst>
              <a:ext uri="{FF2B5EF4-FFF2-40B4-BE49-F238E27FC236}">
                <a16:creationId xmlns:a16="http://schemas.microsoft.com/office/drawing/2014/main" id="{44FBFD01-4509-62F8-8375-C3C4368A4DFF}"/>
              </a:ext>
            </a:extLst>
          </p:cNvPr>
          <p:cNvPicPr>
            <a:picLocks noChangeAspect="1"/>
          </p:cNvPicPr>
          <p:nvPr/>
        </p:nvPicPr>
        <p:blipFill>
          <a:blip r:embed="rId4"/>
          <a:srcRect l="-935" t="9187" r="-1396" b="73288"/>
          <a:stretch/>
        </p:blipFill>
        <p:spPr>
          <a:xfrm>
            <a:off x="-88176" y="1105303"/>
            <a:ext cx="9357191" cy="746662"/>
          </a:xfrm>
          <a:prstGeom prst="rect">
            <a:avLst/>
          </a:prstGeom>
          <a:ln>
            <a:noFill/>
          </a:ln>
        </p:spPr>
      </p:pic>
      <p:pic>
        <p:nvPicPr>
          <p:cNvPr id="5" name="Picture 4" descr="A screenshot of a website&#10;&#10;Description automatically generated">
            <a:extLst>
              <a:ext uri="{FF2B5EF4-FFF2-40B4-BE49-F238E27FC236}">
                <a16:creationId xmlns:a16="http://schemas.microsoft.com/office/drawing/2014/main" id="{D30619BE-B59E-4385-23AE-F92C200D2762}"/>
              </a:ext>
            </a:extLst>
          </p:cNvPr>
          <p:cNvPicPr>
            <a:picLocks noChangeAspect="1"/>
          </p:cNvPicPr>
          <p:nvPr/>
        </p:nvPicPr>
        <p:blipFill>
          <a:blip r:embed="rId4"/>
          <a:srcRect l="23" t="49945" r="-125" b="423"/>
          <a:stretch/>
        </p:blipFill>
        <p:spPr>
          <a:xfrm>
            <a:off x="-2392" y="1848438"/>
            <a:ext cx="9153363" cy="2114598"/>
          </a:xfrm>
          <a:prstGeom prst="rect">
            <a:avLst/>
          </a:prstGeom>
          <a:ln>
            <a:noFill/>
          </a:ln>
        </p:spPr>
      </p:pic>
      <p:sp>
        <p:nvSpPr>
          <p:cNvPr id="8" name="TextBox 7">
            <a:extLst>
              <a:ext uri="{FF2B5EF4-FFF2-40B4-BE49-F238E27FC236}">
                <a16:creationId xmlns:a16="http://schemas.microsoft.com/office/drawing/2014/main" id="{9B9C419C-5F5B-2AA3-D66F-6DF68D98EBA1}"/>
              </a:ext>
            </a:extLst>
          </p:cNvPr>
          <p:cNvSpPr txBox="1"/>
          <p:nvPr/>
        </p:nvSpPr>
        <p:spPr>
          <a:xfrm>
            <a:off x="3428998" y="1287319"/>
            <a:ext cx="2274454"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rgbClr val="196D97"/>
                </a:solidFill>
              </a:rPr>
              <a:t>What We Do</a:t>
            </a:r>
            <a:endParaRPr lang="en-US"/>
          </a:p>
        </p:txBody>
      </p:sp>
      <p:sp>
        <p:nvSpPr>
          <p:cNvPr id="9" name="TextBox 8">
            <a:extLst>
              <a:ext uri="{FF2B5EF4-FFF2-40B4-BE49-F238E27FC236}">
                <a16:creationId xmlns:a16="http://schemas.microsoft.com/office/drawing/2014/main" id="{07A9B3AA-3E29-A87E-8790-55F621C2AD21}"/>
              </a:ext>
            </a:extLst>
          </p:cNvPr>
          <p:cNvSpPr txBox="1"/>
          <p:nvPr/>
        </p:nvSpPr>
        <p:spPr>
          <a:xfrm>
            <a:off x="1587498" y="2153228"/>
            <a:ext cx="1397000" cy="276999"/>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rgbClr val="196D97"/>
                </a:solidFill>
              </a:rPr>
              <a:t>Pangea CMS</a:t>
            </a:r>
            <a:endParaRPr lang="en-US" sz="1600"/>
          </a:p>
        </p:txBody>
      </p:sp>
      <p:sp>
        <p:nvSpPr>
          <p:cNvPr id="10" name="TextBox 9">
            <a:extLst>
              <a:ext uri="{FF2B5EF4-FFF2-40B4-BE49-F238E27FC236}">
                <a16:creationId xmlns:a16="http://schemas.microsoft.com/office/drawing/2014/main" id="{74B25827-9004-3A6B-A0EA-4235B0346671}"/>
              </a:ext>
            </a:extLst>
          </p:cNvPr>
          <p:cNvSpPr txBox="1"/>
          <p:nvPr/>
        </p:nvSpPr>
        <p:spPr>
          <a:xfrm>
            <a:off x="3169225" y="2153228"/>
            <a:ext cx="1397000" cy="276999"/>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rgbClr val="196D97"/>
                </a:solidFill>
              </a:rPr>
              <a:t>News Sites</a:t>
            </a:r>
            <a:endParaRPr lang="en-US"/>
          </a:p>
        </p:txBody>
      </p:sp>
      <p:sp>
        <p:nvSpPr>
          <p:cNvPr id="11" name="TextBox 10">
            <a:extLst>
              <a:ext uri="{FF2B5EF4-FFF2-40B4-BE49-F238E27FC236}">
                <a16:creationId xmlns:a16="http://schemas.microsoft.com/office/drawing/2014/main" id="{1C6FF4A3-526A-5A4B-AA0E-94DEB42F43DB}"/>
              </a:ext>
            </a:extLst>
          </p:cNvPr>
          <p:cNvSpPr txBox="1"/>
          <p:nvPr/>
        </p:nvSpPr>
        <p:spPr>
          <a:xfrm>
            <a:off x="4675907" y="2153228"/>
            <a:ext cx="1397000" cy="276999"/>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rgbClr val="196D97"/>
                </a:solidFill>
              </a:rPr>
              <a:t>Mobile Apps</a:t>
            </a:r>
            <a:endParaRPr lang="en-US" b="1"/>
          </a:p>
        </p:txBody>
      </p:sp>
      <p:sp>
        <p:nvSpPr>
          <p:cNvPr id="12" name="TextBox 11">
            <a:extLst>
              <a:ext uri="{FF2B5EF4-FFF2-40B4-BE49-F238E27FC236}">
                <a16:creationId xmlns:a16="http://schemas.microsoft.com/office/drawing/2014/main" id="{6FFB007A-31A0-E18F-F8A5-AD6F3053DA5C}"/>
              </a:ext>
            </a:extLst>
          </p:cNvPr>
          <p:cNvSpPr txBox="1"/>
          <p:nvPr/>
        </p:nvSpPr>
        <p:spPr>
          <a:xfrm>
            <a:off x="6228770" y="2153228"/>
            <a:ext cx="1397000" cy="276999"/>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rgbClr val="196D97"/>
                </a:solidFill>
              </a:rPr>
              <a:t>Smart TV Apps</a:t>
            </a:r>
            <a:endParaRPr lang="en-US"/>
          </a:p>
        </p:txBody>
      </p:sp>
      <p:sp>
        <p:nvSpPr>
          <p:cNvPr id="13" name="TextBox 12">
            <a:extLst>
              <a:ext uri="{FF2B5EF4-FFF2-40B4-BE49-F238E27FC236}">
                <a16:creationId xmlns:a16="http://schemas.microsoft.com/office/drawing/2014/main" id="{22D17A79-AD5D-941F-FD0B-D6D76A566079}"/>
              </a:ext>
            </a:extLst>
          </p:cNvPr>
          <p:cNvSpPr txBox="1"/>
          <p:nvPr/>
        </p:nvSpPr>
        <p:spPr>
          <a:xfrm>
            <a:off x="2366816" y="2874818"/>
            <a:ext cx="1397000" cy="461665"/>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rgbClr val="196D97"/>
                </a:solidFill>
              </a:rPr>
              <a:t>Brand Identity standards</a:t>
            </a:r>
            <a:endParaRPr lang="en-US"/>
          </a:p>
        </p:txBody>
      </p:sp>
      <p:sp>
        <p:nvSpPr>
          <p:cNvPr id="14" name="TextBox 13">
            <a:extLst>
              <a:ext uri="{FF2B5EF4-FFF2-40B4-BE49-F238E27FC236}">
                <a16:creationId xmlns:a16="http://schemas.microsoft.com/office/drawing/2014/main" id="{D9839721-EAF8-3B29-8219-0D68A0FA428F}"/>
              </a:ext>
            </a:extLst>
          </p:cNvPr>
          <p:cNvSpPr txBox="1"/>
          <p:nvPr/>
        </p:nvSpPr>
        <p:spPr>
          <a:xfrm>
            <a:off x="3838862" y="2874818"/>
            <a:ext cx="1489362" cy="461665"/>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rgbClr val="196D97"/>
                </a:solidFill>
              </a:rPr>
              <a:t>Editorial Design and Infographics</a:t>
            </a:r>
            <a:endParaRPr lang="en-US"/>
          </a:p>
        </p:txBody>
      </p:sp>
      <p:sp>
        <p:nvSpPr>
          <p:cNvPr id="15" name="TextBox 14">
            <a:extLst>
              <a:ext uri="{FF2B5EF4-FFF2-40B4-BE49-F238E27FC236}">
                <a16:creationId xmlns:a16="http://schemas.microsoft.com/office/drawing/2014/main" id="{B5657E6E-D585-902C-AF62-6152EA534B3E}"/>
              </a:ext>
            </a:extLst>
          </p:cNvPr>
          <p:cNvSpPr txBox="1"/>
          <p:nvPr/>
        </p:nvSpPr>
        <p:spPr>
          <a:xfrm>
            <a:off x="5374407" y="2967182"/>
            <a:ext cx="1489362" cy="276999"/>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rgbClr val="196D97"/>
                </a:solidFill>
              </a:rPr>
              <a:t>Pangea Source</a:t>
            </a:r>
            <a:endParaRPr lang="en-US"/>
          </a:p>
        </p:txBody>
      </p:sp>
    </p:spTree>
    <p:extLst>
      <p:ext uri="{BB962C8B-B14F-4D97-AF65-F5344CB8AC3E}">
        <p14:creationId xmlns:p14="http://schemas.microsoft.com/office/powerpoint/2010/main" val="3498190466"/>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844424" y="5601"/>
            <a:ext cx="7852243" cy="1139999"/>
          </a:xfrm>
          <a:prstGeom prst="rect">
            <a:avLst/>
          </a:prstGeom>
        </p:spPr>
        <p:txBody>
          <a:bodyPr vert="horz" lIns="68569" tIns="68569" rIns="68569" bIns="68569" rtlCol="0" anchor="b" anchorCtr="0">
            <a:noAutofit/>
          </a:bodyPr>
          <a:lstStyle/>
          <a:p>
            <a:r>
              <a:rPr lang="en">
                <a:latin typeface="Skolar Sans PE"/>
              </a:rPr>
              <a:t>Upcoming projects</a:t>
            </a:r>
            <a:endParaRPr lang="en-US"/>
          </a:p>
        </p:txBody>
      </p:sp>
      <p:sp>
        <p:nvSpPr>
          <p:cNvPr id="230" name="Shape 230"/>
          <p:cNvSpPr txBox="1">
            <a:spLocks noGrp="1"/>
          </p:cNvSpPr>
          <p:nvPr>
            <p:ph type="sldNum" idx="12"/>
          </p:nvPr>
        </p:nvSpPr>
        <p:spPr>
          <a:prstGeom prst="rect">
            <a:avLst/>
          </a:prstGeom>
        </p:spPr>
        <p:txBody>
          <a:bodyPr lIns="68569" tIns="68569" rIns="68569" bIns="68569" anchor="b" anchorCtr="0">
            <a:noAutofit/>
          </a:bodyPr>
          <a:lstStyle/>
          <a:p>
            <a:fld id="{00000000-1234-1234-1234-123412341234}" type="slidenum">
              <a:rPr lang="en"/>
              <a:pPr/>
              <a:t>20</a:t>
            </a:fld>
            <a:endParaRPr lang="en"/>
          </a:p>
        </p:txBody>
      </p:sp>
      <p:graphicFrame>
        <p:nvGraphicFramePr>
          <p:cNvPr id="229" name="Shape 229"/>
          <p:cNvGraphicFramePr/>
          <p:nvPr>
            <p:extLst>
              <p:ext uri="{D42A27DB-BD31-4B8C-83A1-F6EECF244321}">
                <p14:modId xmlns:p14="http://schemas.microsoft.com/office/powerpoint/2010/main" val="2224979123"/>
              </p:ext>
            </p:extLst>
          </p:nvPr>
        </p:nvGraphicFramePr>
        <p:xfrm>
          <a:off x="846921" y="1287595"/>
          <a:ext cx="7980029" cy="2414700"/>
        </p:xfrm>
        <a:graphic>
          <a:graphicData uri="http://schemas.openxmlformats.org/drawingml/2006/table">
            <a:tbl>
              <a:tblPr>
                <a:noFill/>
                <a:tableStyleId>{99781180-1477-47F5-8054-C2CF82770FA4}</a:tableStyleId>
              </a:tblPr>
              <a:tblGrid>
                <a:gridCol w="2660010">
                  <a:extLst>
                    <a:ext uri="{9D8B030D-6E8A-4147-A177-3AD203B41FA5}">
                      <a16:colId xmlns:a16="http://schemas.microsoft.com/office/drawing/2014/main" val="20000"/>
                    </a:ext>
                  </a:extLst>
                </a:gridCol>
                <a:gridCol w="3642101">
                  <a:extLst>
                    <a:ext uri="{9D8B030D-6E8A-4147-A177-3AD203B41FA5}">
                      <a16:colId xmlns:a16="http://schemas.microsoft.com/office/drawing/2014/main" val="3383221285"/>
                    </a:ext>
                  </a:extLst>
                </a:gridCol>
                <a:gridCol w="1677918">
                  <a:extLst>
                    <a:ext uri="{9D8B030D-6E8A-4147-A177-3AD203B41FA5}">
                      <a16:colId xmlns:a16="http://schemas.microsoft.com/office/drawing/2014/main" val="20001"/>
                    </a:ext>
                  </a:extLst>
                </a:gridCol>
              </a:tblGrid>
              <a:tr h="482940">
                <a:tc>
                  <a:txBody>
                    <a:bodyPr/>
                    <a:lstStyle/>
                    <a:p>
                      <a:pPr lvl="0" algn="l">
                        <a:spcBef>
                          <a:spcPts val="0"/>
                        </a:spcBef>
                        <a:buNone/>
                      </a:pPr>
                      <a:r>
                        <a:rPr lang="en" sz="1200" b="0" i="0" u="none" strike="noStrike" noProof="0">
                          <a:solidFill>
                            <a:srgbClr val="186C97"/>
                          </a:solidFill>
                          <a:latin typeface="Source Sans Pro"/>
                        </a:rPr>
                        <a:t>Project</a:t>
                      </a:r>
                      <a:endParaRPr sz="1200">
                        <a:solidFill>
                          <a:srgbClr val="186C97"/>
                        </a:solidFill>
                        <a:latin typeface="Source Sans Pro"/>
                        <a:ea typeface="Source Sans Pro"/>
                        <a:cs typeface="Source Sans Pro"/>
                        <a:sym typeface="Source Sans Pro"/>
                      </a:endParaRPr>
                    </a:p>
                  </a:txBody>
                  <a:tcPr marL="68569" marR="68569" marT="51431" marB="51431" anchor="ctr">
                    <a:lnL w="9524" cap="flat" cmpd="sng">
                      <a:solidFill>
                        <a:srgbClr val="D9D9D9"/>
                      </a:solidFill>
                      <a:prstDash val="solid"/>
                      <a:round/>
                      <a:headEnd type="none" w="med" len="med"/>
                      <a:tailEnd type="none" w="med" len="med"/>
                    </a:lnL>
                    <a:lnR w="9524" cap="flat" cmpd="sng">
                      <a:solidFill>
                        <a:srgbClr val="D9D9D9"/>
                      </a:solidFill>
                      <a:prstDash val="solid"/>
                      <a:round/>
                      <a:headEnd type="none" w="med" len="med"/>
                      <a:tailEnd type="none" w="med" len="med"/>
                    </a:lnR>
                    <a:lnT w="9524" cap="flat" cmpd="sng">
                      <a:solidFill>
                        <a:srgbClr val="D9D9D9"/>
                      </a:solidFill>
                      <a:prstDash val="solid"/>
                      <a:round/>
                      <a:headEnd type="none" w="med" len="med"/>
                      <a:tailEnd type="none" w="med" len="med"/>
                    </a:lnT>
                    <a:lnB w="38099" cap="flat" cmpd="sng" algn="ctr">
                      <a:solidFill>
                        <a:srgbClr val="EA6802"/>
                      </a:solidFill>
                      <a:prstDash val="solid"/>
                      <a:round/>
                      <a:headEnd type="none" w="med" len="med"/>
                      <a:tailEnd type="none" w="med" len="med"/>
                    </a:lnB>
                    <a:solidFill>
                      <a:srgbClr val="000000">
                        <a:alpha val="3460"/>
                      </a:srgbClr>
                    </a:solidFill>
                  </a:tcPr>
                </a:tc>
                <a:tc>
                  <a:txBody>
                    <a:bodyPr/>
                    <a:lstStyle/>
                    <a:p>
                      <a:pPr lvl="0" algn="l">
                        <a:spcBef>
                          <a:spcPts val="0"/>
                        </a:spcBef>
                        <a:buNone/>
                      </a:pPr>
                      <a:r>
                        <a:rPr lang="en" sz="1200">
                          <a:solidFill>
                            <a:srgbClr val="186C97"/>
                          </a:solidFill>
                          <a:latin typeface="Source Sans Pro"/>
                          <a:ea typeface="Source Sans Pro"/>
                          <a:cs typeface="Source Sans Pro"/>
                        </a:rPr>
                        <a:t>Research topics</a:t>
                      </a:r>
                      <a:endParaRPr lang="en" sz="1200">
                        <a:solidFill>
                          <a:srgbClr val="186C97"/>
                        </a:solidFill>
                        <a:latin typeface="Source Sans Pro"/>
                        <a:ea typeface="Source Sans Pro"/>
                        <a:cs typeface="Source Sans Pro"/>
                        <a:sym typeface="Source Sans Pro"/>
                      </a:endParaRPr>
                    </a:p>
                  </a:txBody>
                  <a:tcPr marL="68569" marR="68569" marT="51430" marB="51430" anchor="ctr">
                    <a:lnL w="9524" cap="flat" cmpd="sng" algn="ctr">
                      <a:solidFill>
                        <a:srgbClr val="D9D9D9"/>
                      </a:solidFill>
                      <a:prstDash val="solid"/>
                      <a:round/>
                      <a:headEnd type="none" w="med" len="med"/>
                      <a:tailEnd type="none" w="med" len="med"/>
                    </a:lnL>
                    <a:lnR w="9524">
                      <a:solidFill>
                        <a:srgbClr val="D9D9D9"/>
                      </a:solidFill>
                    </a:lnR>
                    <a:lnT w="9524">
                      <a:solidFill>
                        <a:srgbClr val="D9D9D9"/>
                      </a:solidFill>
                    </a:lnT>
                    <a:lnB w="38099">
                      <a:solidFill>
                        <a:srgbClr val="EA6802"/>
                      </a:solidFill>
                    </a:lnB>
                    <a:solidFill>
                      <a:srgbClr val="000000">
                        <a:alpha val="3460"/>
                      </a:srgbClr>
                    </a:solidFill>
                  </a:tcPr>
                </a:tc>
                <a:tc>
                  <a:txBody>
                    <a:bodyPr/>
                    <a:lstStyle/>
                    <a:p>
                      <a:pPr lvl="0" algn="ctr">
                        <a:spcBef>
                          <a:spcPts val="0"/>
                        </a:spcBef>
                        <a:buNone/>
                      </a:pPr>
                      <a:r>
                        <a:rPr lang="en" sz="1200">
                          <a:solidFill>
                            <a:srgbClr val="186C97"/>
                          </a:solidFill>
                          <a:latin typeface="Source Sans Pro"/>
                          <a:ea typeface="Source Sans Pro"/>
                        </a:rPr>
                        <a:t>Meeting</a:t>
                      </a:r>
                      <a:endParaRPr lang="en-US" sz="1200">
                        <a:solidFill>
                          <a:srgbClr val="186C97"/>
                        </a:solidFill>
                        <a:latin typeface="Source Sans Pro"/>
                        <a:sym typeface="Source Sans Pro"/>
                      </a:endParaRPr>
                    </a:p>
                  </a:txBody>
                  <a:tcPr marL="68569" marR="68569" marT="51431" marB="51431" anchor="ctr">
                    <a:lnL w="9524" cap="flat" cmpd="sng">
                      <a:solidFill>
                        <a:srgbClr val="D9D9D9"/>
                      </a:solidFill>
                      <a:prstDash val="solid"/>
                      <a:round/>
                      <a:headEnd type="none" w="med" len="med"/>
                      <a:tailEnd type="none" w="med" len="med"/>
                    </a:lnL>
                    <a:lnR w="9524" cap="flat" cmpd="sng" algn="ctr">
                      <a:solidFill>
                        <a:srgbClr val="D9D9D9"/>
                      </a:solidFill>
                      <a:prstDash val="solid"/>
                      <a:round/>
                      <a:headEnd type="none" w="med" len="med"/>
                      <a:tailEnd type="none" w="med" len="med"/>
                    </a:lnR>
                    <a:lnT w="9524" cap="flat" cmpd="sng">
                      <a:solidFill>
                        <a:srgbClr val="D9D9D9"/>
                      </a:solidFill>
                      <a:prstDash val="solid"/>
                      <a:round/>
                      <a:headEnd type="none" w="med" len="med"/>
                      <a:tailEnd type="none" w="med" len="med"/>
                    </a:lnT>
                    <a:lnB w="38099" cap="flat" cmpd="sng" algn="ctr">
                      <a:solidFill>
                        <a:srgbClr val="EA6802"/>
                      </a:solidFill>
                      <a:prstDash val="solid"/>
                      <a:round/>
                      <a:headEnd type="none" w="med" len="med"/>
                      <a:tailEnd type="none" w="med" len="med"/>
                    </a:lnB>
                    <a:solidFill>
                      <a:srgbClr val="000000">
                        <a:alpha val="3460"/>
                      </a:srgbClr>
                    </a:solidFill>
                  </a:tcPr>
                </a:tc>
                <a:extLst>
                  <a:ext uri="{0D108BD9-81ED-4DB2-BD59-A6C34878D82A}">
                    <a16:rowId xmlns:a16="http://schemas.microsoft.com/office/drawing/2014/main" val="10000"/>
                  </a:ext>
                </a:extLst>
              </a:tr>
              <a:tr h="482940">
                <a:tc>
                  <a:txBody>
                    <a:bodyPr/>
                    <a:lstStyle/>
                    <a:p>
                      <a:pPr lvl="0" algn="l">
                        <a:spcBef>
                          <a:spcPts val="0"/>
                        </a:spcBef>
                        <a:buNone/>
                      </a:pPr>
                      <a:r>
                        <a:rPr lang="en" sz="1100" b="0" i="0" u="none" strike="noStrike" cap="none" noProof="0">
                          <a:solidFill>
                            <a:srgbClr val="1D1C1D"/>
                          </a:solidFill>
                          <a:latin typeface="+mn-lt"/>
                          <a:ea typeface="+mn-ea"/>
                          <a:cs typeface="+mn-cs"/>
                          <a:sym typeface="Arial"/>
                        </a:rPr>
                        <a:t>AI content assistance</a:t>
                      </a:r>
                      <a:endParaRPr lang="en" sz="1100" b="0" i="0" u="none" strike="noStrike" cap="none">
                        <a:solidFill>
                          <a:srgbClr val="1D1C1D"/>
                        </a:solidFill>
                        <a:latin typeface="+mn-lt"/>
                        <a:ea typeface="+mn-ea"/>
                        <a:cs typeface="+mn-cs"/>
                        <a:sym typeface="Source Sans Pro"/>
                      </a:endParaRPr>
                    </a:p>
                  </a:txBody>
                  <a:tcPr marL="68569" marR="68569" marT="51431" marB="51431" anchor="ctr">
                    <a:lnL w="9524" cap="flat" cmpd="sng">
                      <a:solidFill>
                        <a:srgbClr val="D9D9D9"/>
                      </a:solidFill>
                      <a:prstDash val="solid"/>
                      <a:round/>
                      <a:headEnd type="none" w="med" len="med"/>
                      <a:tailEnd type="none" w="med" len="med"/>
                    </a:lnL>
                    <a:lnR w="9524" cap="flat" cmpd="sng" algn="ctr">
                      <a:solidFill>
                        <a:srgbClr val="D9D9D9"/>
                      </a:solidFill>
                      <a:prstDash val="solid"/>
                      <a:round/>
                      <a:headEnd type="none" w="med" len="med"/>
                      <a:tailEnd type="none" w="med" len="med"/>
                    </a:lnR>
                    <a:lnT w="38099" cap="flat" cmpd="sng" algn="ctr">
                      <a:solidFill>
                        <a:srgbClr val="EA6802"/>
                      </a:solidFill>
                      <a:prstDash val="solid"/>
                      <a:round/>
                      <a:headEnd type="none" w="med" len="med"/>
                      <a:tailEnd type="none" w="med" len="med"/>
                    </a:lnT>
                    <a:lnB w="9524" cap="flat" cmpd="sng">
                      <a:solidFill>
                        <a:srgbClr val="D9D9D9"/>
                      </a:solidFill>
                      <a:prstDash val="solid"/>
                      <a:round/>
                      <a:headEnd type="none" w="med" len="med"/>
                      <a:tailEnd type="none" w="med" len="med"/>
                    </a:lnB>
                    <a:noFill/>
                  </a:tcPr>
                </a:tc>
                <a:tc>
                  <a:txBody>
                    <a:bodyPr/>
                    <a:lstStyle/>
                    <a:p>
                      <a:pPr lvl="0" algn="l">
                        <a:spcBef>
                          <a:spcPts val="0"/>
                        </a:spcBef>
                        <a:buNone/>
                      </a:pPr>
                      <a:r>
                        <a:rPr lang="en" sz="1100" b="0" i="0" u="none" strike="noStrike" cap="none" noProof="0">
                          <a:solidFill>
                            <a:srgbClr val="1D1C1D"/>
                          </a:solidFill>
                          <a:latin typeface="+mn-lt"/>
                          <a:ea typeface="+mn-ea"/>
                          <a:cs typeface="+mn-cs"/>
                          <a:sym typeface="Arial"/>
                        </a:rPr>
                        <a:t>How does Pangea AI fit into current processes for creating content headlines?</a:t>
                      </a:r>
                      <a:endParaRPr lang="en-US" sz="1100" b="0" i="0" u="none" strike="noStrike" cap="none">
                        <a:solidFill>
                          <a:srgbClr val="1D1C1D"/>
                        </a:solidFill>
                        <a:latin typeface="+mn-lt"/>
                        <a:ea typeface="+mn-ea"/>
                        <a:cs typeface="+mn-cs"/>
                        <a:sym typeface="Source Sans Pro"/>
                      </a:endParaRPr>
                    </a:p>
                  </a:txBody>
                  <a:tcPr marL="68569" marR="68569" marT="51430" marB="51430" anchor="ctr">
                    <a:lnL w="9524" cap="flat" cmpd="sng" algn="ctr">
                      <a:solidFill>
                        <a:srgbClr val="D9D9D9"/>
                      </a:solidFill>
                      <a:prstDash val="solid"/>
                      <a:round/>
                      <a:headEnd type="none" w="med" len="med"/>
                      <a:tailEnd type="none" w="med" len="med"/>
                    </a:lnL>
                    <a:lnR w="9524" cap="flat" cmpd="sng" algn="ctr">
                      <a:solidFill>
                        <a:srgbClr val="D9D9D9"/>
                      </a:solidFill>
                      <a:prstDash val="solid"/>
                      <a:round/>
                      <a:headEnd type="none" w="med" len="med"/>
                      <a:tailEnd type="none" w="med" len="med"/>
                    </a:lnR>
                    <a:lnT w="38099" cap="flat" cmpd="sng" algn="ctr">
                      <a:solidFill>
                        <a:srgbClr val="EA6802"/>
                      </a:solidFill>
                      <a:prstDash val="solid"/>
                      <a:round/>
                      <a:headEnd type="none" w="med" len="med"/>
                      <a:tailEnd type="none" w="med" len="med"/>
                    </a:lnT>
                    <a:lnB w="9524">
                      <a:solidFill>
                        <a:srgbClr val="D9D9D9"/>
                      </a:solidFill>
                    </a:lnB>
                    <a:noFill/>
                  </a:tcPr>
                </a:tc>
                <a:tc>
                  <a:txBody>
                    <a:bodyPr/>
                    <a:lstStyle/>
                    <a:p>
                      <a:pPr lvl="0" algn="ctr">
                        <a:spcBef>
                          <a:spcPts val="0"/>
                        </a:spcBef>
                        <a:buNone/>
                      </a:pPr>
                      <a:r>
                        <a:rPr lang="en" sz="1200" b="1">
                          <a:solidFill>
                            <a:srgbClr val="42464D"/>
                          </a:solidFill>
                          <a:latin typeface="Source Sans Pro"/>
                          <a:ea typeface="Source Sans Pro"/>
                        </a:rPr>
                        <a:t>Interviews</a:t>
                      </a:r>
                      <a:endParaRPr lang="en-US"/>
                    </a:p>
                    <a:p>
                      <a:pPr lvl="0" algn="ctr">
                        <a:spcBef>
                          <a:spcPts val="0"/>
                        </a:spcBef>
                        <a:buNone/>
                      </a:pPr>
                      <a:r>
                        <a:rPr lang="en" sz="1200" b="1">
                          <a:solidFill>
                            <a:srgbClr val="42464D"/>
                          </a:solidFill>
                          <a:latin typeface="Source Sans Pro"/>
                          <a:ea typeface="Source Sans Pro"/>
                        </a:rPr>
                        <a:t>Usability testing</a:t>
                      </a:r>
                      <a:endParaRPr lang="en">
                        <a:sym typeface="Source Sans Pro"/>
                      </a:endParaRPr>
                    </a:p>
                  </a:txBody>
                  <a:tcPr marL="68569" marR="68569" marT="51431" marB="51431" anchor="ctr">
                    <a:lnL w="9524" cap="flat" cmpd="sng" algn="ctr">
                      <a:solidFill>
                        <a:srgbClr val="D9D9D9"/>
                      </a:solidFill>
                      <a:prstDash val="solid"/>
                      <a:round/>
                      <a:headEnd type="none" w="med" len="med"/>
                      <a:tailEnd type="none" w="med" len="med"/>
                    </a:lnL>
                    <a:lnR w="9524" cap="flat" cmpd="sng" algn="ctr">
                      <a:solidFill>
                        <a:srgbClr val="D9D9D9"/>
                      </a:solidFill>
                      <a:prstDash val="solid"/>
                      <a:round/>
                      <a:headEnd type="none" w="med" len="med"/>
                      <a:tailEnd type="none" w="med" len="med"/>
                    </a:lnR>
                    <a:lnT w="38099" cap="flat" cmpd="sng" algn="ctr">
                      <a:solidFill>
                        <a:srgbClr val="EA6802"/>
                      </a:solidFill>
                      <a:prstDash val="solid"/>
                      <a:round/>
                      <a:headEnd type="none" w="med" len="med"/>
                      <a:tailEnd type="none" w="med" len="med"/>
                    </a:lnT>
                    <a:lnB w="9524" cap="flat" cmpd="sng">
                      <a:solidFill>
                        <a:srgbClr val="D9D9D9"/>
                      </a:solidFill>
                      <a:prstDash val="solid"/>
                      <a:round/>
                      <a:headEnd type="none" w="med" len="med"/>
                      <a:tailEnd type="none" w="med" len="med"/>
                    </a:lnB>
                    <a:noFill/>
                  </a:tcPr>
                </a:tc>
                <a:extLst>
                  <a:ext uri="{0D108BD9-81ED-4DB2-BD59-A6C34878D82A}">
                    <a16:rowId xmlns:a16="http://schemas.microsoft.com/office/drawing/2014/main" val="3671832017"/>
                  </a:ext>
                </a:extLst>
              </a:tr>
              <a:tr h="482940">
                <a:tc>
                  <a:txBody>
                    <a:bodyPr/>
                    <a:lstStyle/>
                    <a:p>
                      <a:pPr lvl="0" algn="l">
                        <a:lnSpc>
                          <a:spcPct val="100000"/>
                        </a:lnSpc>
                        <a:spcBef>
                          <a:spcPts val="0"/>
                        </a:spcBef>
                        <a:spcAft>
                          <a:spcPts val="0"/>
                        </a:spcAft>
                        <a:buNone/>
                      </a:pPr>
                      <a:r>
                        <a:rPr lang="en" sz="1100" b="0" i="0" u="none" strike="noStrike" cap="none" noProof="0">
                          <a:solidFill>
                            <a:srgbClr val="1D1C1D"/>
                          </a:solidFill>
                          <a:latin typeface="+mn-lt"/>
                          <a:ea typeface="+mn-ea"/>
                          <a:cs typeface="+mn-cs"/>
                          <a:sym typeface="Arial"/>
                        </a:rPr>
                        <a:t>Newsletter page redesign</a:t>
                      </a:r>
                    </a:p>
                  </a:txBody>
                  <a:tcPr marL="68569" marR="68569" marT="51430" marB="51430" anchor="ctr">
                    <a:lnL w="9524">
                      <a:solidFill>
                        <a:srgbClr val="D9D9D9"/>
                      </a:solidFill>
                    </a:lnL>
                    <a:lnR w="9524" cap="flat" cmpd="sng" algn="ctr">
                      <a:solidFill>
                        <a:srgbClr val="D9D9D9"/>
                      </a:solidFill>
                      <a:prstDash val="solid"/>
                      <a:round/>
                      <a:headEnd type="none" w="med" len="med"/>
                      <a:tailEnd type="none" w="med" len="med"/>
                    </a:lnR>
                    <a:lnT w="9524" cap="flat" cmpd="sng">
                      <a:solidFill>
                        <a:srgbClr val="D9D9D9"/>
                      </a:solidFill>
                      <a:prstDash val="solid"/>
                      <a:round/>
                      <a:headEnd type="none" w="med" len="med"/>
                      <a:tailEnd type="none" w="med" len="med"/>
                    </a:lnT>
                    <a:lnB w="9524">
                      <a:solidFill>
                        <a:srgbClr val="D9D9D9"/>
                      </a:solidFill>
                    </a:lnB>
                    <a:noFill/>
                  </a:tcPr>
                </a:tc>
                <a:tc>
                  <a:txBody>
                    <a:bodyPr/>
                    <a:lstStyle/>
                    <a:p>
                      <a:pPr lvl="0" algn="l">
                        <a:spcBef>
                          <a:spcPts val="0"/>
                        </a:spcBef>
                        <a:buNone/>
                      </a:pPr>
                      <a:r>
                        <a:rPr lang="en" sz="1100" b="0" i="0" u="none" strike="noStrike" cap="none" noProof="0">
                          <a:solidFill>
                            <a:srgbClr val="1D1C1D"/>
                          </a:solidFill>
                          <a:latin typeface="+mn-lt"/>
                          <a:ea typeface="+mn-ea"/>
                          <a:cs typeface="+mn-cs"/>
                          <a:sym typeface="Arial"/>
                        </a:rPr>
                        <a:t>How does new newsletter layout fit our users?</a:t>
                      </a:r>
                      <a:endParaRPr lang="en-US" sz="1100" b="0" i="0" u="none" strike="noStrike" cap="none">
                        <a:solidFill>
                          <a:srgbClr val="1D1C1D"/>
                        </a:solidFill>
                        <a:latin typeface="+mn-lt"/>
                        <a:ea typeface="+mn-ea"/>
                        <a:cs typeface="+mn-cs"/>
                        <a:sym typeface="Source Sans Pro"/>
                      </a:endParaRPr>
                    </a:p>
                  </a:txBody>
                  <a:tcPr marL="68569" marR="68569" marT="51430" marB="51430" anchor="ctr">
                    <a:lnL w="9524" cap="flat" cmpd="sng" algn="ctr">
                      <a:solidFill>
                        <a:srgbClr val="D9D9D9"/>
                      </a:solidFill>
                      <a:prstDash val="solid"/>
                      <a:round/>
                      <a:headEnd type="none" w="med" len="med"/>
                      <a:tailEnd type="none" w="med" len="med"/>
                    </a:lnL>
                    <a:lnR w="9524" cap="flat" cmpd="sng" algn="ctr">
                      <a:solidFill>
                        <a:srgbClr val="D9D9D9"/>
                      </a:solidFill>
                      <a:prstDash val="solid"/>
                      <a:round/>
                      <a:headEnd type="none" w="med" len="med"/>
                      <a:tailEnd type="none" w="med" len="med"/>
                    </a:lnR>
                    <a:lnT w="9524" cap="flat" cmpd="sng" algn="ctr">
                      <a:solidFill>
                        <a:srgbClr val="D9D9D9"/>
                      </a:solidFill>
                      <a:prstDash val="solid"/>
                      <a:round/>
                      <a:headEnd type="none" w="med" len="med"/>
                      <a:tailEnd type="none" w="med" len="med"/>
                    </a:lnT>
                    <a:lnB w="9524">
                      <a:solidFill>
                        <a:srgbClr val="D9D9D9"/>
                      </a:solidFill>
                    </a:lnB>
                    <a:noFill/>
                  </a:tcPr>
                </a:tc>
                <a:tc>
                  <a:txBody>
                    <a:bodyPr/>
                    <a:lstStyle/>
                    <a:p>
                      <a:pPr lvl="0" algn="ctr">
                        <a:spcBef>
                          <a:spcPts val="0"/>
                        </a:spcBef>
                        <a:buNone/>
                      </a:pPr>
                      <a:r>
                        <a:rPr lang="en" sz="1200" b="1" i="0" u="none" strike="noStrike" noProof="0">
                          <a:solidFill>
                            <a:srgbClr val="42464D"/>
                          </a:solidFill>
                          <a:latin typeface="Source Sans Pro"/>
                        </a:rPr>
                        <a:t>Interviews</a:t>
                      </a:r>
                    </a:p>
                    <a:p>
                      <a:pPr lvl="0" algn="ctr">
                        <a:spcBef>
                          <a:spcPts val="0"/>
                        </a:spcBef>
                        <a:buNone/>
                      </a:pPr>
                      <a:r>
                        <a:rPr lang="en" sz="1200" b="1" i="0" u="none" strike="noStrike" noProof="0">
                          <a:solidFill>
                            <a:srgbClr val="42464D"/>
                          </a:solidFill>
                          <a:latin typeface="Source Sans Pro"/>
                        </a:rPr>
                        <a:t>Usability testing</a:t>
                      </a:r>
                    </a:p>
                  </a:txBody>
                  <a:tcPr marL="68569" marR="68569" marT="51430" marB="51430" anchor="ctr">
                    <a:lnL w="9524" cap="flat" cmpd="sng" algn="ctr">
                      <a:solidFill>
                        <a:srgbClr val="D9D9D9"/>
                      </a:solidFill>
                      <a:prstDash val="solid"/>
                      <a:round/>
                      <a:headEnd type="none" w="med" len="med"/>
                      <a:tailEnd type="none" w="med" len="med"/>
                    </a:lnL>
                    <a:lnR w="9524">
                      <a:solidFill>
                        <a:srgbClr val="D9D9D9"/>
                      </a:solidFill>
                    </a:lnR>
                    <a:lnT w="9524" cap="flat" cmpd="sng">
                      <a:solidFill>
                        <a:srgbClr val="D9D9D9"/>
                      </a:solidFill>
                      <a:prstDash val="solid"/>
                      <a:round/>
                      <a:headEnd type="none" w="med" len="med"/>
                      <a:tailEnd type="none" w="med" len="med"/>
                    </a:lnT>
                    <a:lnB w="9524">
                      <a:solidFill>
                        <a:srgbClr val="D9D9D9"/>
                      </a:solidFill>
                    </a:lnB>
                    <a:noFill/>
                  </a:tcPr>
                </a:tc>
                <a:extLst>
                  <a:ext uri="{0D108BD9-81ED-4DB2-BD59-A6C34878D82A}">
                    <a16:rowId xmlns:a16="http://schemas.microsoft.com/office/drawing/2014/main" val="3338067944"/>
                  </a:ext>
                </a:extLst>
              </a:tr>
              <a:tr h="482940">
                <a:tc>
                  <a:txBody>
                    <a:bodyPr/>
                    <a:lstStyle/>
                    <a:p>
                      <a:pPr lvl="0" algn="l">
                        <a:lnSpc>
                          <a:spcPct val="100000"/>
                        </a:lnSpc>
                        <a:spcBef>
                          <a:spcPts val="0"/>
                        </a:spcBef>
                        <a:spcAft>
                          <a:spcPts val="0"/>
                        </a:spcAft>
                        <a:buNone/>
                      </a:pPr>
                      <a:r>
                        <a:rPr lang="en" sz="1100" b="0" i="0" u="none" strike="noStrike" cap="none" noProof="0">
                          <a:solidFill>
                            <a:srgbClr val="1D1C1D"/>
                          </a:solidFill>
                          <a:latin typeface="+mn-lt"/>
                          <a:ea typeface="+mn-ea"/>
                          <a:cs typeface="+mn-cs"/>
                          <a:sym typeface="Arial"/>
                        </a:rPr>
                        <a:t>Pangea Adoption by new users</a:t>
                      </a:r>
                      <a:endParaRPr lang="en" sz="1100" b="0" i="0" u="none" strike="noStrike" cap="none" noProof="0">
                        <a:solidFill>
                          <a:srgbClr val="1D1C1D"/>
                        </a:solidFill>
                        <a:latin typeface="+mn-lt"/>
                        <a:ea typeface="+mn-ea"/>
                        <a:cs typeface="+mn-cs"/>
                        <a:sym typeface="Source Sans Pro"/>
                      </a:endParaRPr>
                    </a:p>
                  </a:txBody>
                  <a:tcPr marL="68569" marR="68569" marT="51430" marB="51430" anchor="ctr">
                    <a:lnL w="9524">
                      <a:solidFill>
                        <a:srgbClr val="D9D9D9"/>
                      </a:solidFill>
                    </a:lnL>
                    <a:lnR w="9524">
                      <a:solidFill>
                        <a:srgbClr val="D9D9D9"/>
                      </a:solidFill>
                    </a:lnR>
                    <a:lnT w="9524">
                      <a:solidFill>
                        <a:srgbClr val="D9D9D9"/>
                      </a:solidFill>
                    </a:lnT>
                    <a:lnB w="9524">
                      <a:solidFill>
                        <a:srgbClr val="D9D9D9"/>
                      </a:solidFill>
                    </a:lnB>
                    <a:noFill/>
                  </a:tcPr>
                </a:tc>
                <a:tc>
                  <a:txBody>
                    <a:bodyPr/>
                    <a:lstStyle/>
                    <a:p>
                      <a:pPr lvl="0" algn="l">
                        <a:spcBef>
                          <a:spcPts val="0"/>
                        </a:spcBef>
                        <a:buNone/>
                      </a:pPr>
                      <a:r>
                        <a:rPr lang="en" sz="1100" b="0" i="0" u="none" strike="noStrike" cap="none" noProof="0">
                          <a:solidFill>
                            <a:srgbClr val="1D1C1D"/>
                          </a:solidFill>
                          <a:latin typeface="+mn-lt"/>
                          <a:ea typeface="+mn-ea"/>
                          <a:cs typeface="+mn-cs"/>
                          <a:sym typeface="Arial"/>
                        </a:rPr>
                        <a:t>We would like to know if the current onboarding process is sufficient for our users.</a:t>
                      </a:r>
                      <a:endParaRPr lang="en-US" sz="1100" b="0" i="0" u="none" strike="noStrike" cap="none">
                        <a:solidFill>
                          <a:srgbClr val="1D1C1D"/>
                        </a:solidFill>
                        <a:latin typeface="+mn-lt"/>
                        <a:ea typeface="+mn-ea"/>
                        <a:cs typeface="+mn-cs"/>
                        <a:sym typeface="Source Sans Pro"/>
                      </a:endParaRPr>
                    </a:p>
                  </a:txBody>
                  <a:tcPr marL="68569" marR="68569" marT="51430" marB="51430" anchor="ctr">
                    <a:lnL w="9524">
                      <a:solidFill>
                        <a:srgbClr val="D9D9D9"/>
                      </a:solidFill>
                    </a:lnL>
                    <a:lnR w="9524">
                      <a:solidFill>
                        <a:srgbClr val="D9D9D9"/>
                      </a:solidFill>
                    </a:lnR>
                    <a:lnT w="9524">
                      <a:solidFill>
                        <a:srgbClr val="D9D9D9"/>
                      </a:solidFill>
                    </a:lnT>
                    <a:lnB w="9524">
                      <a:solidFill>
                        <a:srgbClr val="D9D9D9"/>
                      </a:solidFill>
                    </a:lnB>
                    <a:noFill/>
                  </a:tcPr>
                </a:tc>
                <a:tc>
                  <a:txBody>
                    <a:bodyPr/>
                    <a:lstStyle/>
                    <a:p>
                      <a:pPr lvl="0" algn="ctr">
                        <a:spcBef>
                          <a:spcPts val="0"/>
                        </a:spcBef>
                        <a:buNone/>
                      </a:pPr>
                      <a:r>
                        <a:rPr lang="en" sz="1200" b="1" i="0" u="none" strike="noStrike" noProof="0">
                          <a:solidFill>
                            <a:srgbClr val="42464D"/>
                          </a:solidFill>
                          <a:latin typeface="Source Sans Pro"/>
                        </a:rPr>
                        <a:t>Interviews</a:t>
                      </a:r>
                      <a:endParaRPr lang="en-US">
                        <a:sym typeface="Source Sans Pro"/>
                      </a:endParaRPr>
                    </a:p>
                  </a:txBody>
                  <a:tcPr marL="68569" marR="68569" marT="51430" marB="51430" anchor="ctr">
                    <a:lnL w="9524">
                      <a:solidFill>
                        <a:srgbClr val="D9D9D9"/>
                      </a:solidFill>
                    </a:lnL>
                    <a:lnR w="9524">
                      <a:solidFill>
                        <a:srgbClr val="D9D9D9"/>
                      </a:solidFill>
                    </a:lnR>
                    <a:lnT w="9524">
                      <a:solidFill>
                        <a:srgbClr val="D9D9D9"/>
                      </a:solidFill>
                    </a:lnT>
                    <a:lnB w="9524">
                      <a:solidFill>
                        <a:srgbClr val="D9D9D9"/>
                      </a:solidFill>
                    </a:lnB>
                    <a:noFill/>
                  </a:tcPr>
                </a:tc>
                <a:extLst>
                  <a:ext uri="{0D108BD9-81ED-4DB2-BD59-A6C34878D82A}">
                    <a16:rowId xmlns:a16="http://schemas.microsoft.com/office/drawing/2014/main" val="475576151"/>
                  </a:ext>
                </a:extLst>
              </a:tr>
              <a:tr h="482940">
                <a:tc>
                  <a:txBody>
                    <a:bodyPr/>
                    <a:lstStyle/>
                    <a:p>
                      <a:pPr lvl="0" algn="l">
                        <a:lnSpc>
                          <a:spcPct val="100000"/>
                        </a:lnSpc>
                        <a:spcBef>
                          <a:spcPts val="0"/>
                        </a:spcBef>
                        <a:spcAft>
                          <a:spcPts val="0"/>
                        </a:spcAft>
                        <a:buNone/>
                      </a:pPr>
                      <a:r>
                        <a:rPr lang="en" sz="1100" b="0" i="0" u="none" strike="noStrike" cap="none" noProof="0">
                          <a:solidFill>
                            <a:srgbClr val="1D1C1D"/>
                          </a:solidFill>
                          <a:latin typeface="+mn-lt"/>
                          <a:ea typeface="+mn-ea"/>
                          <a:cs typeface="+mn-cs"/>
                          <a:sym typeface="Arial"/>
                        </a:rPr>
                        <a:t>Multimedia (audio/video) category redesign</a:t>
                      </a:r>
                      <a:endParaRPr lang="en-US" sz="1100" b="0" i="0" u="none" strike="noStrike" cap="none">
                        <a:solidFill>
                          <a:srgbClr val="1D1C1D"/>
                        </a:solidFill>
                        <a:latin typeface="+mn-lt"/>
                        <a:ea typeface="+mn-ea"/>
                        <a:cs typeface="+mn-cs"/>
                        <a:sym typeface="Source Sans Pro"/>
                      </a:endParaRPr>
                    </a:p>
                  </a:txBody>
                  <a:tcPr marL="68569" marR="68569" marT="51430" marB="51430" anchor="ctr">
                    <a:lnL w="9524">
                      <a:solidFill>
                        <a:srgbClr val="D9D9D9"/>
                      </a:solidFill>
                    </a:lnL>
                    <a:lnR w="9524">
                      <a:solidFill>
                        <a:srgbClr val="D9D9D9"/>
                      </a:solidFill>
                    </a:lnR>
                    <a:lnT w="9524">
                      <a:solidFill>
                        <a:srgbClr val="D9D9D9"/>
                      </a:solidFill>
                    </a:lnT>
                    <a:lnB w="9524" cap="flat" cmpd="sng" algn="ctr">
                      <a:solidFill>
                        <a:srgbClr val="D9D9D9"/>
                      </a:solidFill>
                      <a:prstDash val="solid"/>
                      <a:round/>
                      <a:headEnd type="none" w="med" len="med"/>
                      <a:tailEnd type="none" w="med" len="med"/>
                    </a:lnB>
                    <a:noFill/>
                  </a:tcPr>
                </a:tc>
                <a:tc>
                  <a:txBody>
                    <a:bodyPr/>
                    <a:lstStyle/>
                    <a:p>
                      <a:pPr lvl="0" algn="l">
                        <a:spcBef>
                          <a:spcPts val="0"/>
                        </a:spcBef>
                        <a:buNone/>
                      </a:pPr>
                      <a:endParaRPr lang="en" sz="1100" b="0" i="0" u="none" strike="noStrike" cap="none">
                        <a:solidFill>
                          <a:srgbClr val="1D1C1D"/>
                        </a:solidFill>
                        <a:latin typeface="+mn-lt"/>
                        <a:ea typeface="+mn-ea"/>
                        <a:cs typeface="+mn-cs"/>
                        <a:sym typeface="Source Sans Pro"/>
                      </a:endParaRPr>
                    </a:p>
                  </a:txBody>
                  <a:tcPr marL="68569" marR="68569" marT="51430" marB="51430" anchor="ctr">
                    <a:lnL w="9524">
                      <a:solidFill>
                        <a:srgbClr val="D9D9D9"/>
                      </a:solidFill>
                    </a:lnL>
                    <a:lnR w="9524">
                      <a:solidFill>
                        <a:srgbClr val="D9D9D9"/>
                      </a:solidFill>
                    </a:lnR>
                    <a:lnT w="9524">
                      <a:solidFill>
                        <a:srgbClr val="D9D9D9"/>
                      </a:solidFill>
                    </a:lnT>
                    <a:lnB w="9524" cap="flat" cmpd="sng" algn="ctr">
                      <a:solidFill>
                        <a:srgbClr val="D9D9D9"/>
                      </a:solidFill>
                      <a:prstDash val="solid"/>
                      <a:round/>
                      <a:headEnd type="none" w="med" len="med"/>
                      <a:tailEnd type="none" w="med" len="med"/>
                    </a:lnB>
                    <a:noFill/>
                  </a:tcPr>
                </a:tc>
                <a:tc>
                  <a:txBody>
                    <a:bodyPr/>
                    <a:lstStyle/>
                    <a:p>
                      <a:pPr lvl="0" algn="ctr">
                        <a:spcBef>
                          <a:spcPts val="0"/>
                        </a:spcBef>
                        <a:buNone/>
                      </a:pPr>
                      <a:r>
                        <a:rPr lang="en" sz="1200" b="1" i="0" u="none" strike="noStrike" noProof="0">
                          <a:solidFill>
                            <a:srgbClr val="42464D"/>
                          </a:solidFill>
                          <a:latin typeface="Source Sans Pro"/>
                        </a:rPr>
                        <a:t>Interviews</a:t>
                      </a:r>
                      <a:endParaRPr lang="en-US" sz="1200" b="0" i="0" u="none" strike="noStrike" noProof="0">
                        <a:solidFill>
                          <a:srgbClr val="616871"/>
                        </a:solidFill>
                        <a:latin typeface="Source Sans Pro"/>
                      </a:endParaRPr>
                    </a:p>
                    <a:p>
                      <a:pPr lvl="0" algn="ctr">
                        <a:spcBef>
                          <a:spcPts val="0"/>
                        </a:spcBef>
                        <a:buNone/>
                      </a:pPr>
                      <a:r>
                        <a:rPr lang="en" sz="1200" b="1" i="0" u="none" strike="noStrike" noProof="0">
                          <a:solidFill>
                            <a:srgbClr val="42464D"/>
                          </a:solidFill>
                          <a:latin typeface="Source Sans Pro"/>
                        </a:rPr>
                        <a:t>Usability testing</a:t>
                      </a:r>
                      <a:endParaRPr lang="en-US" sz="1200" b="0" i="0" u="none" strike="noStrike" noProof="0">
                        <a:solidFill>
                          <a:srgbClr val="616871"/>
                        </a:solidFill>
                        <a:latin typeface="Source Sans Pro"/>
                      </a:endParaRPr>
                    </a:p>
                  </a:txBody>
                  <a:tcPr marL="68569" marR="68569" marT="51430" marB="51430" anchor="ctr">
                    <a:lnL w="9524">
                      <a:solidFill>
                        <a:srgbClr val="D9D9D9"/>
                      </a:solidFill>
                    </a:lnL>
                    <a:lnR w="9524">
                      <a:solidFill>
                        <a:srgbClr val="D9D9D9"/>
                      </a:solidFill>
                    </a:lnR>
                    <a:lnT w="9524">
                      <a:solidFill>
                        <a:srgbClr val="D9D9D9"/>
                      </a:solidFill>
                    </a:lnT>
                    <a:lnB w="9524"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269065380"/>
                  </a:ext>
                </a:extLst>
              </a:tr>
            </a:tbl>
          </a:graphicData>
        </a:graphic>
      </p:graphicFrame>
    </p:spTree>
    <p:extLst>
      <p:ext uri="{BB962C8B-B14F-4D97-AF65-F5344CB8AC3E}">
        <p14:creationId xmlns:p14="http://schemas.microsoft.com/office/powerpoint/2010/main" val="1826813819"/>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44424" y="5601"/>
            <a:ext cx="7878557" cy="1139999"/>
          </a:xfrm>
          <a:prstGeom prst="rect">
            <a:avLst/>
          </a:prstGeom>
        </p:spPr>
        <p:txBody>
          <a:bodyPr vert="horz" lIns="68569" tIns="68569" rIns="68569" bIns="68569" rtlCol="0" anchor="b" anchorCtr="0">
            <a:noAutofit/>
          </a:bodyPr>
          <a:lstStyle/>
          <a:p>
            <a:r>
              <a:rPr lang="en">
                <a:latin typeface="Skolar Sans PE"/>
              </a:rPr>
              <a:t>How to join the interview</a:t>
            </a:r>
            <a:endParaRPr lang="en-US"/>
          </a:p>
        </p:txBody>
      </p:sp>
      <p:sp>
        <p:nvSpPr>
          <p:cNvPr id="113" name="Shape 113"/>
          <p:cNvSpPr txBox="1">
            <a:spLocks noGrp="1"/>
          </p:cNvSpPr>
          <p:nvPr>
            <p:ph type="body" idx="4294967295"/>
          </p:nvPr>
        </p:nvSpPr>
        <p:spPr>
          <a:xfrm>
            <a:off x="1900258" y="1380361"/>
            <a:ext cx="5767482" cy="3387899"/>
          </a:xfrm>
          <a:prstGeom prst="rect">
            <a:avLst/>
          </a:prstGeom>
        </p:spPr>
        <p:txBody>
          <a:bodyPr vert="horz" lIns="68569" tIns="68569" rIns="68569" bIns="68569" rtlCol="0" anchor="t" anchorCtr="0">
            <a:noAutofit/>
          </a:bodyPr>
          <a:lstStyle/>
          <a:p>
            <a:pPr marL="342900" indent="-342900">
              <a:buAutoNum type="arabicPeriod"/>
            </a:pPr>
            <a:r>
              <a:rPr lang="en">
                <a:latin typeface="Skolar Sans PE"/>
              </a:rPr>
              <a:t>You’ll receive an </a:t>
            </a:r>
            <a:r>
              <a:rPr lang="en" b="1">
                <a:latin typeface="Skolar Sans PE"/>
              </a:rPr>
              <a:t>email invitation</a:t>
            </a:r>
            <a:r>
              <a:rPr lang="en">
                <a:latin typeface="Skolar Sans PE"/>
              </a:rPr>
              <a:t> with the topic details.</a:t>
            </a:r>
            <a:endParaRPr lang="en"/>
          </a:p>
          <a:p>
            <a:pPr marL="179705" lvl="1" indent="0">
              <a:buNone/>
            </a:pPr>
            <a:endParaRPr lang="en"/>
          </a:p>
          <a:p>
            <a:pPr marL="342900" indent="-342900">
              <a:buAutoNum type="arabicPeriod"/>
            </a:pPr>
            <a:r>
              <a:rPr lang="en" b="1">
                <a:latin typeface="Skolar Sans PE"/>
              </a:rPr>
              <a:t> Book a time </a:t>
            </a:r>
            <a:r>
              <a:rPr lang="en">
                <a:latin typeface="Skolar Sans PE"/>
              </a:rPr>
              <a:t>or suggest one that works best for you.</a:t>
            </a:r>
            <a:endParaRPr lang="en"/>
          </a:p>
          <a:p>
            <a:pPr marL="179705" lvl="1" indent="0">
              <a:buNone/>
            </a:pPr>
            <a:endParaRPr lang="en">
              <a:latin typeface="Skolar Sans PE"/>
            </a:endParaRPr>
          </a:p>
          <a:p>
            <a:pPr marL="342900" indent="-342900">
              <a:buAutoNum type="arabicPeriod"/>
            </a:pPr>
            <a:r>
              <a:rPr lang="en">
                <a:latin typeface="Skolar Sans PE"/>
              </a:rPr>
              <a:t>We’ll meet either </a:t>
            </a:r>
            <a:r>
              <a:rPr lang="en" b="1">
                <a:latin typeface="Skolar Sans PE"/>
              </a:rPr>
              <a:t>online </a:t>
            </a:r>
            <a:r>
              <a:rPr lang="en">
                <a:latin typeface="Skolar Sans PE"/>
              </a:rPr>
              <a:t>or </a:t>
            </a:r>
            <a:r>
              <a:rPr lang="en" b="1">
                <a:latin typeface="Skolar Sans PE"/>
              </a:rPr>
              <a:t>offline</a:t>
            </a:r>
            <a:r>
              <a:rPr lang="en">
                <a:latin typeface="Skolar Sans PE"/>
              </a:rPr>
              <a:t>. 😊</a:t>
            </a:r>
            <a:endParaRPr lang="en"/>
          </a:p>
          <a:p>
            <a:pPr indent="-179705">
              <a:buAutoNum type="arabicPeriod"/>
            </a:pPr>
            <a:endParaRPr lang="en">
              <a:latin typeface="Skolar Sans PE"/>
            </a:endParaRPr>
          </a:p>
          <a:p>
            <a:pPr indent="0">
              <a:buNone/>
            </a:pPr>
            <a:r>
              <a:rPr lang="en" b="1" i="1">
                <a:latin typeface="Skolar Sans PE"/>
              </a:rPr>
              <a:t>Note:</a:t>
            </a:r>
            <a:r>
              <a:rPr lang="en" i="1">
                <a:latin typeface="Skolar Sans PE"/>
              </a:rPr>
              <a:t> Before we reach out, all contacts are discussed with digital production manager (monthly meetings – we inform them about the upcoming research projects).</a:t>
            </a:r>
            <a:endParaRPr lang="en" i="1"/>
          </a:p>
          <a:p>
            <a:pPr indent="-179705">
              <a:buAutoNum type="arabicPeriod"/>
            </a:pPr>
            <a:endParaRPr lang="en"/>
          </a:p>
        </p:txBody>
      </p:sp>
      <p:sp>
        <p:nvSpPr>
          <p:cNvPr id="114" name="Shape 114"/>
          <p:cNvSpPr txBox="1">
            <a:spLocks noGrp="1"/>
          </p:cNvSpPr>
          <p:nvPr>
            <p:ph type="sldNum" idx="12"/>
          </p:nvPr>
        </p:nvSpPr>
        <p:spPr>
          <a:prstGeom prst="rect">
            <a:avLst/>
          </a:prstGeom>
        </p:spPr>
        <p:txBody>
          <a:bodyPr lIns="68569" tIns="68569" rIns="68569" bIns="68569" anchor="b" anchorCtr="0">
            <a:noAutofit/>
          </a:bodyPr>
          <a:lstStyle/>
          <a:p>
            <a:fld id="{00000000-1234-1234-1234-123412341234}" type="slidenum">
              <a:rPr lang="en"/>
              <a:pPr/>
              <a:t>21</a:t>
            </a:fld>
            <a:endParaRPr lang="en"/>
          </a:p>
        </p:txBody>
      </p:sp>
    </p:spTree>
    <p:extLst>
      <p:ext uri="{BB962C8B-B14F-4D97-AF65-F5344CB8AC3E}">
        <p14:creationId xmlns:p14="http://schemas.microsoft.com/office/powerpoint/2010/main" val="3169524230"/>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44424" y="5601"/>
            <a:ext cx="7878557" cy="1139999"/>
          </a:xfrm>
          <a:prstGeom prst="rect">
            <a:avLst/>
          </a:prstGeom>
        </p:spPr>
        <p:txBody>
          <a:bodyPr vert="horz" lIns="68569" tIns="68569" rIns="68569" bIns="68569" rtlCol="0" anchor="b" anchorCtr="0">
            <a:noAutofit/>
          </a:bodyPr>
          <a:lstStyle/>
          <a:p>
            <a:r>
              <a:rPr lang="en">
                <a:latin typeface="Skolar Sans PE"/>
              </a:rPr>
              <a:t>You can also contact us</a:t>
            </a:r>
            <a:endParaRPr lang="en-US"/>
          </a:p>
        </p:txBody>
      </p:sp>
      <p:sp>
        <p:nvSpPr>
          <p:cNvPr id="113" name="Shape 113"/>
          <p:cNvSpPr txBox="1">
            <a:spLocks noGrp="1"/>
          </p:cNvSpPr>
          <p:nvPr>
            <p:ph type="body" idx="4294967295"/>
          </p:nvPr>
        </p:nvSpPr>
        <p:spPr>
          <a:xfrm>
            <a:off x="1900258" y="1380361"/>
            <a:ext cx="5767482" cy="3387899"/>
          </a:xfrm>
          <a:prstGeom prst="rect">
            <a:avLst/>
          </a:prstGeom>
        </p:spPr>
        <p:txBody>
          <a:bodyPr vert="horz" lIns="68569" tIns="68569" rIns="68569" bIns="68569" rtlCol="0" anchor="t" anchorCtr="0">
            <a:noAutofit/>
          </a:bodyPr>
          <a:lstStyle/>
          <a:p>
            <a:pPr marL="342900" indent="-342900"/>
            <a:r>
              <a:rPr lang="en">
                <a:latin typeface="Skolar Sans PE"/>
              </a:rPr>
              <a:t>Create a ticket on customer care portal</a:t>
            </a:r>
            <a:endParaRPr lang="en"/>
          </a:p>
          <a:p>
            <a:pPr marL="342900" indent="-342900"/>
            <a:endParaRPr lang="en">
              <a:latin typeface="Skolar Sans PE"/>
            </a:endParaRPr>
          </a:p>
          <a:p>
            <a:pPr indent="0">
              <a:buNone/>
            </a:pPr>
            <a:endParaRPr lang="en">
              <a:latin typeface="Skolar Sans PE"/>
            </a:endParaRPr>
          </a:p>
          <a:p>
            <a:pPr marL="179705" lvl="1" indent="0">
              <a:buClr>
                <a:srgbClr val="EA6903"/>
              </a:buClr>
              <a:buNone/>
            </a:pPr>
            <a:endParaRPr lang="en">
              <a:latin typeface="Skolar Sans PE"/>
            </a:endParaRPr>
          </a:p>
        </p:txBody>
      </p:sp>
      <p:sp>
        <p:nvSpPr>
          <p:cNvPr id="114" name="Shape 114"/>
          <p:cNvSpPr txBox="1">
            <a:spLocks noGrp="1"/>
          </p:cNvSpPr>
          <p:nvPr>
            <p:ph type="sldNum" idx="12"/>
          </p:nvPr>
        </p:nvSpPr>
        <p:spPr>
          <a:prstGeom prst="rect">
            <a:avLst/>
          </a:prstGeom>
        </p:spPr>
        <p:txBody>
          <a:bodyPr lIns="68569" tIns="68569" rIns="68569" bIns="68569" anchor="b" anchorCtr="0">
            <a:noAutofit/>
          </a:bodyPr>
          <a:lstStyle/>
          <a:p>
            <a:fld id="{00000000-1234-1234-1234-123412341234}" type="slidenum">
              <a:rPr lang="en"/>
              <a:pPr/>
              <a:t>22</a:t>
            </a:fld>
            <a:endParaRPr lang="en"/>
          </a:p>
        </p:txBody>
      </p:sp>
      <p:pic>
        <p:nvPicPr>
          <p:cNvPr id="6" name="Picture 5" descr="A screenshot of a search engine&#10;&#10;Description automatically generated">
            <a:extLst>
              <a:ext uri="{FF2B5EF4-FFF2-40B4-BE49-F238E27FC236}">
                <a16:creationId xmlns:a16="http://schemas.microsoft.com/office/drawing/2014/main" id="{9C3995AE-C64A-25FB-1F89-1EA9A89B9102}"/>
              </a:ext>
            </a:extLst>
          </p:cNvPr>
          <p:cNvPicPr>
            <a:picLocks noChangeAspect="1"/>
          </p:cNvPicPr>
          <p:nvPr/>
        </p:nvPicPr>
        <p:blipFill>
          <a:blip r:embed="rId3"/>
          <a:srcRect r="26942" b="-275"/>
          <a:stretch/>
        </p:blipFill>
        <p:spPr>
          <a:xfrm>
            <a:off x="842520" y="1864393"/>
            <a:ext cx="6680461" cy="2151187"/>
          </a:xfrm>
          <a:prstGeom prst="rect">
            <a:avLst/>
          </a:prstGeom>
        </p:spPr>
      </p:pic>
      <p:sp>
        <p:nvSpPr>
          <p:cNvPr id="5" name="Rectangle 4">
            <a:extLst>
              <a:ext uri="{FF2B5EF4-FFF2-40B4-BE49-F238E27FC236}">
                <a16:creationId xmlns:a16="http://schemas.microsoft.com/office/drawing/2014/main" id="{A78B2AF3-4667-4EFB-E72B-2BEEE47481F9}"/>
              </a:ext>
            </a:extLst>
          </p:cNvPr>
          <p:cNvSpPr/>
          <p:nvPr/>
        </p:nvSpPr>
        <p:spPr>
          <a:xfrm>
            <a:off x="782385" y="2516993"/>
            <a:ext cx="1623504" cy="367905"/>
          </a:xfrm>
          <a:prstGeom prst="rect">
            <a:avLst/>
          </a:prstGeom>
          <a:noFill/>
          <a:ln>
            <a:solidFill>
              <a:srgbClr val="EA69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970461"/>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2" name="Shape 132"/>
          <p:cNvSpPr txBox="1">
            <a:spLocks noGrp="1"/>
          </p:cNvSpPr>
          <p:nvPr>
            <p:ph type="sldNum" idx="12"/>
          </p:nvPr>
        </p:nvSpPr>
        <p:spPr>
          <a:prstGeom prst="rect">
            <a:avLst/>
          </a:prstGeom>
        </p:spPr>
        <p:txBody>
          <a:bodyPr lIns="68569" tIns="68569" rIns="68569" bIns="68569" anchor="b" anchorCtr="0">
            <a:noAutofit/>
          </a:bodyPr>
          <a:lstStyle/>
          <a:p>
            <a:pPr algn="ctr"/>
            <a:fld id="{00000000-1234-1234-1234-123412341234}" type="slidenum">
              <a:rPr lang="en">
                <a:solidFill>
                  <a:schemeClr val="bg1"/>
                </a:solidFill>
              </a:rPr>
              <a:pPr algn="ctr"/>
              <a:t>23</a:t>
            </a:fld>
            <a:endParaRPr lang="en">
              <a:solidFill>
                <a:schemeClr val="bg1"/>
              </a:solidFill>
            </a:endParaRPr>
          </a:p>
        </p:txBody>
      </p:sp>
      <p:sp>
        <p:nvSpPr>
          <p:cNvPr id="130" name="Shape 130"/>
          <p:cNvSpPr txBox="1">
            <a:spLocks noGrp="1"/>
          </p:cNvSpPr>
          <p:nvPr>
            <p:ph type="ctrTitle" idx="4294967295"/>
          </p:nvPr>
        </p:nvSpPr>
        <p:spPr>
          <a:xfrm>
            <a:off x="1776600" y="1933575"/>
            <a:ext cx="4499263" cy="863456"/>
          </a:xfrm>
          <a:prstGeom prst="rect">
            <a:avLst/>
          </a:prstGeom>
        </p:spPr>
        <p:txBody>
          <a:bodyPr vert="horz" lIns="68400" tIns="68569" rIns="68569" bIns="68569" rtlCol="0" anchor="b" anchorCtr="0">
            <a:noAutofit/>
          </a:bodyPr>
          <a:lstStyle/>
          <a:p>
            <a:r>
              <a:rPr lang="en" sz="4800">
                <a:latin typeface="Skolar Sans PE"/>
              </a:rPr>
              <a:t>Let's improve </a:t>
            </a:r>
            <a:r>
              <a:rPr lang="en" sz="4800" err="1">
                <a:latin typeface="Skolar Sans PE"/>
              </a:rPr>
              <a:t>pangea</a:t>
            </a:r>
            <a:r>
              <a:rPr lang="en" sz="4800">
                <a:latin typeface="Skolar Sans PE"/>
              </a:rPr>
              <a:t> together</a:t>
            </a:r>
          </a:p>
        </p:txBody>
      </p:sp>
      <p:sp>
        <p:nvSpPr>
          <p:cNvPr id="131" name="Shape 131"/>
          <p:cNvSpPr txBox="1">
            <a:spLocks noGrp="1"/>
          </p:cNvSpPr>
          <p:nvPr>
            <p:ph type="subTitle" idx="4294967295"/>
          </p:nvPr>
        </p:nvSpPr>
        <p:spPr>
          <a:xfrm>
            <a:off x="1776601" y="2790826"/>
            <a:ext cx="3884613" cy="1184275"/>
          </a:xfrm>
          <a:prstGeom prst="rect">
            <a:avLst/>
          </a:prstGeom>
        </p:spPr>
        <p:txBody>
          <a:bodyPr vert="horz" lIns="68569" tIns="68569" rIns="68569" bIns="68569" rtlCol="0" anchor="t" anchorCtr="0">
            <a:noAutofit/>
          </a:bodyPr>
          <a:lstStyle/>
          <a:p>
            <a:pPr indent="-179705">
              <a:buNone/>
            </a:pPr>
            <a:r>
              <a:rPr lang="en" sz="2000">
                <a:latin typeface="Skolar Sans PE"/>
              </a:rPr>
              <a:t>Pangea is here for you.</a:t>
            </a:r>
            <a:endParaRPr lang="en-US"/>
          </a:p>
        </p:txBody>
      </p:sp>
      <p:grpSp>
        <p:nvGrpSpPr>
          <p:cNvPr id="73" name="Shape 768"/>
          <p:cNvGrpSpPr/>
          <p:nvPr/>
        </p:nvGrpSpPr>
        <p:grpSpPr>
          <a:xfrm>
            <a:off x="6451978" y="654411"/>
            <a:ext cx="1009894" cy="1601110"/>
            <a:chOff x="6718575" y="2318625"/>
            <a:chExt cx="256950" cy="407375"/>
          </a:xfrm>
          <a:solidFill>
            <a:schemeClr val="lt1"/>
          </a:solidFill>
        </p:grpSpPr>
        <p:sp>
          <p:nvSpPr>
            <p:cNvPr id="74" name="Shape 769"/>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grpFill/>
            <a:ln w="12175" cap="rnd" cmpd="sng">
              <a:solidFill>
                <a:srgbClr val="196D97"/>
              </a:solidFill>
              <a:prstDash val="solid"/>
              <a:round/>
              <a:headEnd type="none" w="med" len="med"/>
              <a:tailEnd type="none" w="med" len="med"/>
            </a:ln>
          </p:spPr>
          <p:txBody>
            <a:bodyPr lIns="68569" tIns="68569" rIns="68569" bIns="68569" anchor="ctr" anchorCtr="0">
              <a:noAutofit/>
            </a:bodyPr>
            <a:lstStyle/>
            <a:p>
              <a:endParaRPr sz="1050"/>
            </a:p>
          </p:txBody>
        </p:sp>
        <p:sp>
          <p:nvSpPr>
            <p:cNvPr id="75" name="Shape 770"/>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grpFill/>
            <a:ln w="12175" cap="rnd" cmpd="sng">
              <a:solidFill>
                <a:srgbClr val="196D97"/>
              </a:solidFill>
              <a:prstDash val="solid"/>
              <a:round/>
              <a:headEnd type="none" w="med" len="med"/>
              <a:tailEnd type="none" w="med" len="med"/>
            </a:ln>
          </p:spPr>
          <p:txBody>
            <a:bodyPr lIns="68569" tIns="68569" rIns="68569" bIns="68569" anchor="ctr" anchorCtr="0">
              <a:noAutofit/>
            </a:bodyPr>
            <a:lstStyle/>
            <a:p>
              <a:endParaRPr sz="1050"/>
            </a:p>
          </p:txBody>
        </p:sp>
        <p:sp>
          <p:nvSpPr>
            <p:cNvPr id="76" name="Shape 771"/>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12175" cap="rnd" cmpd="sng">
              <a:solidFill>
                <a:srgbClr val="196D97"/>
              </a:solidFill>
              <a:prstDash val="solid"/>
              <a:round/>
              <a:headEnd type="none" w="med" len="med"/>
              <a:tailEnd type="none" w="med" len="med"/>
            </a:ln>
          </p:spPr>
          <p:txBody>
            <a:bodyPr lIns="68569" tIns="68569" rIns="68569" bIns="68569" anchor="ctr" anchorCtr="0">
              <a:noAutofit/>
            </a:bodyPr>
            <a:lstStyle/>
            <a:p>
              <a:endParaRPr sz="1050"/>
            </a:p>
          </p:txBody>
        </p:sp>
        <p:sp>
          <p:nvSpPr>
            <p:cNvPr id="77" name="Shape 772"/>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grpFill/>
            <a:ln w="12175" cap="rnd" cmpd="sng">
              <a:solidFill>
                <a:srgbClr val="196D97"/>
              </a:solidFill>
              <a:prstDash val="solid"/>
              <a:round/>
              <a:headEnd type="none" w="med" len="med"/>
              <a:tailEnd type="none" w="med" len="med"/>
            </a:ln>
          </p:spPr>
          <p:txBody>
            <a:bodyPr lIns="68569" tIns="68569" rIns="68569" bIns="68569" anchor="ctr" anchorCtr="0">
              <a:noAutofit/>
            </a:bodyPr>
            <a:lstStyle/>
            <a:p>
              <a:endParaRPr sz="1050"/>
            </a:p>
          </p:txBody>
        </p:sp>
        <p:sp>
          <p:nvSpPr>
            <p:cNvPr id="78" name="Shape 773"/>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12175" cap="rnd" cmpd="sng">
              <a:solidFill>
                <a:srgbClr val="196D97"/>
              </a:solidFill>
              <a:prstDash val="solid"/>
              <a:round/>
              <a:headEnd type="none" w="med" len="med"/>
              <a:tailEnd type="none" w="med" len="med"/>
            </a:ln>
          </p:spPr>
          <p:txBody>
            <a:bodyPr lIns="68569" tIns="68569" rIns="68569" bIns="68569" anchor="ctr" anchorCtr="0">
              <a:noAutofit/>
            </a:bodyPr>
            <a:lstStyle/>
            <a:p>
              <a:endParaRPr sz="1050"/>
            </a:p>
          </p:txBody>
        </p:sp>
        <p:sp>
          <p:nvSpPr>
            <p:cNvPr id="79" name="Shape 774"/>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grpFill/>
            <a:ln w="12175" cap="rnd" cmpd="sng">
              <a:solidFill>
                <a:srgbClr val="196D97"/>
              </a:solidFill>
              <a:prstDash val="solid"/>
              <a:round/>
              <a:headEnd type="none" w="med" len="med"/>
              <a:tailEnd type="none" w="med" len="med"/>
            </a:ln>
          </p:spPr>
          <p:txBody>
            <a:bodyPr lIns="68569" tIns="68569" rIns="68569" bIns="68569" anchor="ctr" anchorCtr="0">
              <a:noAutofit/>
            </a:bodyPr>
            <a:lstStyle/>
            <a:p>
              <a:endParaRPr sz="1050"/>
            </a:p>
          </p:txBody>
        </p:sp>
        <p:sp>
          <p:nvSpPr>
            <p:cNvPr id="80" name="Shape 775"/>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12175" cap="rnd" cmpd="sng">
              <a:solidFill>
                <a:srgbClr val="196D97"/>
              </a:solidFill>
              <a:prstDash val="solid"/>
              <a:round/>
              <a:headEnd type="none" w="med" len="med"/>
              <a:tailEnd type="none" w="med" len="med"/>
            </a:ln>
          </p:spPr>
          <p:txBody>
            <a:bodyPr lIns="68569" tIns="68569" rIns="68569" bIns="68569" anchor="ctr" anchorCtr="0">
              <a:noAutofit/>
            </a:bodyPr>
            <a:lstStyle/>
            <a:p>
              <a:endParaRPr sz="1050"/>
            </a:p>
          </p:txBody>
        </p:sp>
        <p:sp>
          <p:nvSpPr>
            <p:cNvPr id="81" name="Shape 776"/>
            <p:cNvSpPr/>
            <p:nvPr/>
          </p:nvSpPr>
          <p:spPr>
            <a:xfrm>
              <a:off x="6795900" y="2628550"/>
              <a:ext cx="102300" cy="25"/>
            </a:xfrm>
            <a:custGeom>
              <a:avLst/>
              <a:gdLst/>
              <a:ahLst/>
              <a:cxnLst/>
              <a:rect l="0" t="0" r="0" b="0"/>
              <a:pathLst>
                <a:path w="4092" h="1" fill="none" extrusionOk="0">
                  <a:moveTo>
                    <a:pt x="0" y="1"/>
                  </a:moveTo>
                  <a:lnTo>
                    <a:pt x="4092" y="1"/>
                  </a:lnTo>
                </a:path>
              </a:pathLst>
            </a:custGeom>
            <a:grpFill/>
            <a:ln w="12175" cap="rnd" cmpd="sng">
              <a:solidFill>
                <a:srgbClr val="196D97"/>
              </a:solidFill>
              <a:prstDash val="solid"/>
              <a:round/>
              <a:headEnd type="none" w="med" len="med"/>
              <a:tailEnd type="none" w="med" len="med"/>
            </a:ln>
          </p:spPr>
          <p:txBody>
            <a:bodyPr lIns="68569" tIns="68569" rIns="68569" bIns="68569" anchor="ctr" anchorCtr="0">
              <a:noAutofit/>
            </a:bodyPr>
            <a:lstStyle/>
            <a:p>
              <a:endParaRPr sz="1050"/>
            </a:p>
          </p:txBody>
        </p:sp>
      </p:grpSp>
      <p:sp>
        <p:nvSpPr>
          <p:cNvPr id="2" name="Freeform 1"/>
          <p:cNvSpPr/>
          <p:nvPr/>
        </p:nvSpPr>
        <p:spPr>
          <a:xfrm>
            <a:off x="5667589" y="2255520"/>
            <a:ext cx="1297358" cy="3005760"/>
          </a:xfrm>
          <a:custGeom>
            <a:avLst/>
            <a:gdLst>
              <a:gd name="connsiteX0" fmla="*/ 1291375 w 1297358"/>
              <a:gd name="connsiteY0" fmla="*/ 0 h 3005760"/>
              <a:gd name="connsiteX1" fmla="*/ 1131355 w 1297358"/>
              <a:gd name="connsiteY1" fmla="*/ 1280160 h 3005760"/>
              <a:gd name="connsiteX2" fmla="*/ 186475 w 1297358"/>
              <a:gd name="connsiteY2" fmla="*/ 2209800 h 3005760"/>
              <a:gd name="connsiteX3" fmla="*/ 18835 w 1297358"/>
              <a:gd name="connsiteY3" fmla="*/ 2926080 h 3005760"/>
              <a:gd name="connsiteX4" fmla="*/ 11215 w 1297358"/>
              <a:gd name="connsiteY4" fmla="*/ 2956560 h 300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358" h="3005760">
                <a:moveTo>
                  <a:pt x="1291375" y="0"/>
                </a:moveTo>
                <a:cubicBezTo>
                  <a:pt x="1303440" y="455930"/>
                  <a:pt x="1315505" y="911860"/>
                  <a:pt x="1131355" y="1280160"/>
                </a:cubicBezTo>
                <a:cubicBezTo>
                  <a:pt x="947205" y="1648460"/>
                  <a:pt x="371895" y="1935480"/>
                  <a:pt x="186475" y="2209800"/>
                </a:cubicBezTo>
                <a:cubicBezTo>
                  <a:pt x="1055" y="2484120"/>
                  <a:pt x="48045" y="2801620"/>
                  <a:pt x="18835" y="2926080"/>
                </a:cubicBezTo>
                <a:cubicBezTo>
                  <a:pt x="-10375" y="3050540"/>
                  <a:pt x="420" y="3003550"/>
                  <a:pt x="11215" y="2956560"/>
                </a:cubicBezTo>
              </a:path>
            </a:pathLst>
          </a:custGeom>
          <a:noFill/>
          <a:ln w="12700">
            <a:solidFill>
              <a:srgbClr val="196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769425"/>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000" y="2196001"/>
            <a:ext cx="5494865" cy="1159799"/>
          </a:xfrm>
        </p:spPr>
        <p:txBody>
          <a:bodyPr/>
          <a:lstStyle/>
          <a:p>
            <a:r>
              <a:rPr lang="cs-CZ"/>
              <a:t>THANKS!</a:t>
            </a:r>
            <a:endParaRPr lang="en-US"/>
          </a:p>
        </p:txBody>
      </p:sp>
      <p:sp>
        <p:nvSpPr>
          <p:cNvPr id="3" name="Subtitle 2"/>
          <p:cNvSpPr>
            <a:spLocks noGrp="1"/>
          </p:cNvSpPr>
          <p:nvPr>
            <p:ph type="subTitle" idx="1"/>
          </p:nvPr>
        </p:nvSpPr>
        <p:spPr>
          <a:xfrm>
            <a:off x="360000" y="4303239"/>
            <a:ext cx="5008199" cy="687600"/>
          </a:xfrm>
        </p:spPr>
        <p:txBody>
          <a:bodyPr/>
          <a:lstStyle/>
          <a:p>
            <a:r>
              <a:rPr lang="cs-CZ" b="1">
                <a:solidFill>
                  <a:srgbClr val="636972"/>
                </a:solidFill>
              </a:rPr>
              <a:t>Any questions?</a:t>
            </a:r>
            <a:endParaRPr lang="en-US" b="1">
              <a:solidFill>
                <a:srgbClr val="636972"/>
              </a:solidFill>
            </a:endParaRPr>
          </a:p>
        </p:txBody>
      </p:sp>
    </p:spTree>
    <p:extLst>
      <p:ext uri="{BB962C8B-B14F-4D97-AF65-F5344CB8AC3E}">
        <p14:creationId xmlns:p14="http://schemas.microsoft.com/office/powerpoint/2010/main" val="4820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69526" y="1139998"/>
            <a:ext cx="2679206" cy="4003498"/>
          </a:xfrm>
          <a:prstGeom prst="rect">
            <a:avLst/>
          </a:prstGeom>
        </p:spPr>
      </p:pic>
      <p:sp>
        <p:nvSpPr>
          <p:cNvPr id="364" name="Shape 364"/>
          <p:cNvSpPr txBox="1">
            <a:spLocks noGrp="1"/>
          </p:cNvSpPr>
          <p:nvPr>
            <p:ph type="title"/>
          </p:nvPr>
        </p:nvSpPr>
        <p:spPr>
          <a:xfrm>
            <a:off x="4802400" y="1338265"/>
            <a:ext cx="2472795" cy="854999"/>
          </a:xfrm>
          <a:prstGeom prst="rect">
            <a:avLst/>
          </a:prstGeom>
        </p:spPr>
        <p:txBody>
          <a:bodyPr vert="horz" lIns="68569" tIns="68569" rIns="68569" bIns="68569" rtlCol="0" anchor="t" anchorCtr="0">
            <a:noAutofit/>
          </a:bodyPr>
          <a:lstStyle/>
          <a:p>
            <a:r>
              <a:rPr lang="en" sz="4500"/>
              <a:t>THANKS!</a:t>
            </a:r>
          </a:p>
        </p:txBody>
      </p:sp>
      <p:sp>
        <p:nvSpPr>
          <p:cNvPr id="365" name="Shape 365"/>
          <p:cNvSpPr txBox="1">
            <a:spLocks noGrp="1"/>
          </p:cNvSpPr>
          <p:nvPr>
            <p:ph type="body" idx="4294967295"/>
          </p:nvPr>
        </p:nvSpPr>
        <p:spPr>
          <a:xfrm>
            <a:off x="4802401" y="2248896"/>
            <a:ext cx="2534174" cy="1898099"/>
          </a:xfrm>
          <a:prstGeom prst="rect">
            <a:avLst/>
          </a:prstGeom>
        </p:spPr>
        <p:txBody>
          <a:bodyPr vert="horz" lIns="68569" tIns="68569" rIns="68569" bIns="68569" rtlCol="0" anchor="t" anchorCtr="0">
            <a:noAutofit/>
          </a:bodyPr>
          <a:lstStyle/>
          <a:p>
            <a:pPr indent="-179705">
              <a:spcAft>
                <a:spcPts val="600"/>
              </a:spcAft>
              <a:buNone/>
            </a:pPr>
            <a:r>
              <a:rPr lang="en" sz="2400">
                <a:latin typeface="+mj-lt"/>
              </a:rPr>
              <a:t>Any questions?</a:t>
            </a:r>
            <a:endParaRPr lang="en-US"/>
          </a:p>
          <a:p>
            <a:pPr indent="-179705">
              <a:buClr>
                <a:schemeClr val="dk1"/>
              </a:buClr>
              <a:buSzPct val="61111"/>
              <a:buNone/>
            </a:pPr>
            <a:r>
              <a:rPr lang="en" sz="1350">
                <a:latin typeface="Skolar Sans PE"/>
                <a:hlinkClick r:id="rId4"/>
              </a:rPr>
              <a:t>PokornaM@rferl.org</a:t>
            </a:r>
          </a:p>
          <a:p>
            <a:pPr indent="-179705">
              <a:buNone/>
            </a:pPr>
            <a:endParaRPr lang="en" sz="1350">
              <a:latin typeface="Skolar Sans PE"/>
            </a:endParaRPr>
          </a:p>
          <a:p>
            <a:pPr indent="-179705">
              <a:buNone/>
            </a:pPr>
            <a:endParaRPr lang="en" sz="1350">
              <a:latin typeface="Skolar Sans PE"/>
            </a:endParaRPr>
          </a:p>
        </p:txBody>
      </p:sp>
      <p:sp>
        <p:nvSpPr>
          <p:cNvPr id="363" name="Shape 363"/>
          <p:cNvSpPr txBox="1">
            <a:spLocks noGrp="1"/>
          </p:cNvSpPr>
          <p:nvPr>
            <p:ph type="sldNum" idx="12"/>
          </p:nvPr>
        </p:nvSpPr>
        <p:spPr>
          <a:prstGeom prst="rect">
            <a:avLst/>
          </a:prstGeom>
        </p:spPr>
        <p:txBody>
          <a:bodyPr lIns="68569" tIns="68569" rIns="68569" bIns="68569" anchor="b" anchorCtr="0">
            <a:noAutofit/>
          </a:bodyPr>
          <a:lstStyle/>
          <a:p>
            <a:fld id="{00000000-1234-1234-1234-123412341234}" type="slidenum">
              <a:rPr lang="en"/>
              <a:pPr/>
              <a:t>25</a:t>
            </a:fld>
            <a:endParaRPr lang="en"/>
          </a:p>
        </p:txBody>
      </p:sp>
    </p:spTree>
    <p:extLst>
      <p:ext uri="{BB962C8B-B14F-4D97-AF65-F5344CB8AC3E}">
        <p14:creationId xmlns:p14="http://schemas.microsoft.com/office/powerpoint/2010/main" val="3360519308"/>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7" name="Rectangle 6">
            <a:extLst>
              <a:ext uri="{FF2B5EF4-FFF2-40B4-BE49-F238E27FC236}">
                <a16:creationId xmlns:a16="http://schemas.microsoft.com/office/drawing/2014/main" id="{CDE14FC8-5C73-2AB9-A9C7-01315C7A7780}"/>
              </a:ext>
            </a:extLst>
          </p:cNvPr>
          <p:cNvSpPr/>
          <p:nvPr/>
        </p:nvSpPr>
        <p:spPr>
          <a:xfrm>
            <a:off x="0" y="0"/>
            <a:ext cx="85117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looking at something&#10;&#10;Description automatically generated">
            <a:extLst>
              <a:ext uri="{FF2B5EF4-FFF2-40B4-BE49-F238E27FC236}">
                <a16:creationId xmlns:a16="http://schemas.microsoft.com/office/drawing/2014/main" id="{3D997562-913E-6701-C7A7-D4C03EB68DE2}"/>
              </a:ext>
            </a:extLst>
          </p:cNvPr>
          <p:cNvPicPr>
            <a:picLocks noChangeAspect="1"/>
          </p:cNvPicPr>
          <p:nvPr/>
        </p:nvPicPr>
        <p:blipFill>
          <a:blip r:embed="rId3"/>
          <a:srcRect t="39893" r="-49" b="24599"/>
          <a:stretch/>
        </p:blipFill>
        <p:spPr>
          <a:xfrm>
            <a:off x="0" y="1678011"/>
            <a:ext cx="9148507" cy="1494351"/>
          </a:xfrm>
          <a:prstGeom prst="rect">
            <a:avLst/>
          </a:prstGeom>
        </p:spPr>
      </p:pic>
    </p:spTree>
    <p:extLst>
      <p:ext uri="{BB962C8B-B14F-4D97-AF65-F5344CB8AC3E}">
        <p14:creationId xmlns:p14="http://schemas.microsoft.com/office/powerpoint/2010/main" val="1495205181"/>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44424" y="5601"/>
            <a:ext cx="7878557" cy="1139999"/>
          </a:xfrm>
          <a:prstGeom prst="rect">
            <a:avLst/>
          </a:prstGeom>
        </p:spPr>
        <p:txBody>
          <a:bodyPr vert="horz" lIns="68569" tIns="68569" rIns="68569" bIns="68569" rtlCol="0" anchor="b" anchorCtr="0">
            <a:noAutofit/>
          </a:bodyPr>
          <a:lstStyle/>
          <a:p>
            <a:r>
              <a:rPr lang="en">
                <a:latin typeface="Skolar Sans PE"/>
              </a:rPr>
              <a:t>Topics</a:t>
            </a:r>
          </a:p>
        </p:txBody>
      </p:sp>
      <p:sp>
        <p:nvSpPr>
          <p:cNvPr id="113" name="Shape 113"/>
          <p:cNvSpPr txBox="1">
            <a:spLocks noGrp="1"/>
          </p:cNvSpPr>
          <p:nvPr>
            <p:ph type="body" idx="4294967295"/>
          </p:nvPr>
        </p:nvSpPr>
        <p:spPr>
          <a:xfrm>
            <a:off x="1776318" y="1538079"/>
            <a:ext cx="5767482" cy="3387899"/>
          </a:xfrm>
          <a:prstGeom prst="rect">
            <a:avLst/>
          </a:prstGeom>
        </p:spPr>
        <p:txBody>
          <a:bodyPr vert="horz" lIns="68569" tIns="68569" rIns="68569" bIns="68569" rtlCol="0" anchor="t" anchorCtr="0">
            <a:noAutofit/>
          </a:bodyPr>
          <a:lstStyle/>
          <a:p>
            <a:pPr marL="285750" indent="-285750"/>
            <a:r>
              <a:rPr lang="en">
                <a:latin typeface="Skolar Sans PE"/>
              </a:rPr>
              <a:t>What is UX Research?</a:t>
            </a:r>
            <a:endParaRPr lang="en-US"/>
          </a:p>
          <a:p>
            <a:pPr marL="285750" indent="-285750"/>
            <a:r>
              <a:rPr lang="en">
                <a:latin typeface="Skolar Sans PE"/>
              </a:rPr>
              <a:t>Benefits of UX Research</a:t>
            </a:r>
          </a:p>
          <a:p>
            <a:pPr marL="285750" indent="-285750"/>
            <a:r>
              <a:rPr lang="en">
                <a:latin typeface="Skolar Sans PE"/>
              </a:rPr>
              <a:t>Methods</a:t>
            </a:r>
          </a:p>
          <a:p>
            <a:pPr marL="285750" indent="-285750"/>
            <a:r>
              <a:rPr lang="en">
                <a:latin typeface="Skolar Sans PE"/>
              </a:rPr>
              <a:t>Experience from a real project</a:t>
            </a:r>
          </a:p>
          <a:p>
            <a:pPr marL="285750" indent="-285750"/>
            <a:endParaRPr lang="en"/>
          </a:p>
          <a:p>
            <a:pPr marL="285750" indent="-285750"/>
            <a:r>
              <a:rPr lang="en">
                <a:latin typeface="Skolar Sans PE"/>
              </a:rPr>
              <a:t>Upcoming projects you can be a part of :-)</a:t>
            </a:r>
            <a:endParaRPr lang="en"/>
          </a:p>
        </p:txBody>
      </p:sp>
      <p:sp>
        <p:nvSpPr>
          <p:cNvPr id="114" name="Shape 114"/>
          <p:cNvSpPr txBox="1">
            <a:spLocks noGrp="1"/>
          </p:cNvSpPr>
          <p:nvPr>
            <p:ph type="sldNum" idx="12"/>
          </p:nvPr>
        </p:nvSpPr>
        <p:spPr>
          <a:prstGeom prst="rect">
            <a:avLst/>
          </a:prstGeom>
        </p:spPr>
        <p:txBody>
          <a:bodyPr lIns="68569" tIns="68569" rIns="68569" bIns="68569" anchor="b" anchorCtr="0">
            <a:noAutofit/>
          </a:bodyPr>
          <a:lstStyle/>
          <a:p>
            <a:fld id="{00000000-1234-1234-1234-123412341234}" type="slidenum">
              <a:rPr lang="en"/>
              <a:pPr/>
              <a:t>4</a:t>
            </a:fld>
            <a:endParaRPr lang="en"/>
          </a:p>
        </p:txBody>
      </p:sp>
    </p:spTree>
    <p:extLst>
      <p:ext uri="{BB962C8B-B14F-4D97-AF65-F5344CB8AC3E}">
        <p14:creationId xmlns:p14="http://schemas.microsoft.com/office/powerpoint/2010/main" val="1041080605"/>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3" y="1907662"/>
            <a:ext cx="6767699" cy="1045199"/>
          </a:xfrm>
          <a:prstGeom prst="rect">
            <a:avLst/>
          </a:prstGeom>
        </p:spPr>
        <p:txBody>
          <a:bodyPr vert="horz" lIns="68569" tIns="68569" rIns="68569" bIns="68569" rtlCol="0" anchor="b" anchorCtr="0">
            <a:noAutofit/>
          </a:bodyPr>
          <a:lstStyle/>
          <a:p>
            <a:r>
              <a:rPr lang="en">
                <a:latin typeface="Skolar Sans PE"/>
              </a:rPr>
              <a:t>What is UX Research about?</a:t>
            </a:r>
            <a:endParaRPr lang="en" b="1" cap="all">
              <a:latin typeface="Skolar Sans PE"/>
            </a:endParaRPr>
          </a:p>
        </p:txBody>
      </p:sp>
      <p:sp>
        <p:nvSpPr>
          <p:cNvPr id="100" name="Shape 100"/>
          <p:cNvSpPr txBox="1">
            <a:spLocks noGrp="1"/>
          </p:cNvSpPr>
          <p:nvPr>
            <p:ph type="subTitle" idx="1"/>
          </p:nvPr>
        </p:nvSpPr>
        <p:spPr>
          <a:prstGeom prst="rect">
            <a:avLst/>
          </a:prstGeom>
        </p:spPr>
        <p:txBody>
          <a:bodyPr vert="horz" lIns="68569" tIns="68569" rIns="68569" bIns="68569" rtlCol="0" anchor="ctr" anchorCtr="0">
            <a:noAutofit/>
          </a:bodyPr>
          <a:lstStyle/>
          <a:p>
            <a:pPr indent="-179705"/>
            <a:endParaRPr lang="en"/>
          </a:p>
        </p:txBody>
      </p:sp>
    </p:spTree>
    <p:extLst>
      <p:ext uri="{BB962C8B-B14F-4D97-AF65-F5344CB8AC3E}">
        <p14:creationId xmlns:p14="http://schemas.microsoft.com/office/powerpoint/2010/main" val="1716407190"/>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prstGeom prst="rect">
            <a:avLst/>
          </a:prstGeom>
        </p:spPr>
        <p:txBody>
          <a:bodyPr vert="horz" lIns="68569" tIns="68569" rIns="68569" bIns="68569" rtlCol="0" anchor="ctr" anchorCtr="0">
            <a:noAutofit/>
          </a:bodyPr>
          <a:lstStyle/>
          <a:p>
            <a:pPr indent="-179705">
              <a:buNone/>
            </a:pPr>
            <a:r>
              <a:rPr lang="en">
                <a:latin typeface="Roboto regular"/>
                <a:ea typeface="Roboto light italic"/>
                <a:cs typeface="Roboto light italic"/>
              </a:rPr>
              <a:t>UX Research aims to </a:t>
            </a:r>
            <a:r>
              <a:rPr lang="en" sz="3200" b="1">
                <a:latin typeface="Roboto regular"/>
                <a:ea typeface="Roboto light italic"/>
                <a:cs typeface="Roboto light italic"/>
              </a:rPr>
              <a:t>understand </a:t>
            </a:r>
            <a:r>
              <a:rPr lang="en">
                <a:latin typeface="Roboto regular"/>
                <a:ea typeface="Roboto light italic"/>
                <a:cs typeface="Roboto light italic"/>
              </a:rPr>
              <a:t>user </a:t>
            </a:r>
            <a:r>
              <a:rPr lang="en" sz="3200" b="1">
                <a:latin typeface="Roboto regular"/>
                <a:ea typeface="Roboto light italic"/>
                <a:cs typeface="Roboto light italic"/>
              </a:rPr>
              <a:t>behaviors</a:t>
            </a:r>
            <a:r>
              <a:rPr lang="en">
                <a:latin typeface="Roboto regular"/>
                <a:ea typeface="Roboto light italic"/>
                <a:cs typeface="Roboto light italic"/>
              </a:rPr>
              <a:t>, </a:t>
            </a:r>
            <a:r>
              <a:rPr lang="en" sz="3200" b="1">
                <a:latin typeface="Roboto regular"/>
                <a:ea typeface="Roboto light italic"/>
                <a:cs typeface="Roboto light italic"/>
              </a:rPr>
              <a:t>needs</a:t>
            </a:r>
            <a:r>
              <a:rPr lang="en">
                <a:latin typeface="Roboto regular"/>
                <a:ea typeface="Roboto light italic"/>
                <a:cs typeface="Roboto light italic"/>
              </a:rPr>
              <a:t>, and </a:t>
            </a:r>
            <a:r>
              <a:rPr lang="en" sz="3200" b="1">
                <a:latin typeface="Roboto regular"/>
                <a:ea typeface="Roboto light italic"/>
                <a:cs typeface="Roboto light italic"/>
              </a:rPr>
              <a:t>motivations </a:t>
            </a:r>
            <a:r>
              <a:rPr lang="en">
                <a:latin typeface="Roboto regular"/>
                <a:ea typeface="Roboto light italic"/>
                <a:cs typeface="Roboto light italic"/>
              </a:rPr>
              <a:t>to create products or services that provide meaningful and </a:t>
            </a:r>
            <a:r>
              <a:rPr lang="en" sz="3200" b="1">
                <a:latin typeface="Roboto regular"/>
                <a:ea typeface="Roboto light italic"/>
                <a:cs typeface="Roboto light italic"/>
              </a:rPr>
              <a:t>intuitive experiences</a:t>
            </a:r>
            <a:r>
              <a:rPr lang="en" sz="2800" b="1">
                <a:latin typeface="Roboto regular"/>
                <a:ea typeface="Roboto light italic"/>
                <a:cs typeface="Roboto light italic"/>
              </a:rPr>
              <a:t> </a:t>
            </a:r>
            <a:r>
              <a:rPr lang="en">
                <a:latin typeface="Roboto regular"/>
                <a:ea typeface="Roboto light italic"/>
                <a:cs typeface="Roboto light italic"/>
              </a:rPr>
              <a:t>to users.</a:t>
            </a:r>
            <a:endParaRPr lang="en-US">
              <a:latin typeface="Roboto regular"/>
              <a:cs typeface="Roboto light italic"/>
            </a:endParaRPr>
          </a:p>
        </p:txBody>
      </p:sp>
    </p:spTree>
    <p:extLst>
      <p:ext uri="{BB962C8B-B14F-4D97-AF65-F5344CB8AC3E}">
        <p14:creationId xmlns:p14="http://schemas.microsoft.com/office/powerpoint/2010/main" val="675623205"/>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A56AC9-BA9C-6380-BC12-A0F16666E09A}"/>
              </a:ext>
            </a:extLst>
          </p:cNvPr>
          <p:cNvSpPr>
            <a:spLocks noGrp="1"/>
          </p:cNvSpPr>
          <p:nvPr>
            <p:ph type="sldNum" idx="12"/>
          </p:nvPr>
        </p:nvSpPr>
        <p:spPr/>
        <p:txBody>
          <a:bodyPr/>
          <a:lstStyle/>
          <a:p>
            <a:fld id="{00000000-1234-1234-1234-123412341234}" type="slidenum">
              <a:rPr lang="en" smtClean="0"/>
              <a:pPr/>
              <a:t>7</a:t>
            </a:fld>
            <a:endParaRPr lang="en"/>
          </a:p>
        </p:txBody>
      </p:sp>
      <p:pic>
        <p:nvPicPr>
          <p:cNvPr id="5" name="Picture 4" descr="A person with a beard and glasses&#10;&#10;Description automatically generated">
            <a:extLst>
              <a:ext uri="{FF2B5EF4-FFF2-40B4-BE49-F238E27FC236}">
                <a16:creationId xmlns:a16="http://schemas.microsoft.com/office/drawing/2014/main" id="{CD0AF796-DCDC-4CAE-1842-4BE746FC68A2}"/>
              </a:ext>
            </a:extLst>
          </p:cNvPr>
          <p:cNvPicPr>
            <a:picLocks noChangeAspect="1"/>
          </p:cNvPicPr>
          <p:nvPr/>
        </p:nvPicPr>
        <p:blipFill>
          <a:blip r:embed="rId3"/>
          <a:srcRect l="12095" t="5092" r="13046" b="557"/>
          <a:stretch/>
        </p:blipFill>
        <p:spPr>
          <a:xfrm>
            <a:off x="-1481" y="-8669"/>
            <a:ext cx="3062370" cy="5163278"/>
          </a:xfrm>
          <a:prstGeom prst="rect">
            <a:avLst/>
          </a:prstGeom>
          <a:ln>
            <a:noFill/>
          </a:ln>
        </p:spPr>
      </p:pic>
      <p:graphicFrame>
        <p:nvGraphicFramePr>
          <p:cNvPr id="3" name="Table 2">
            <a:extLst>
              <a:ext uri="{FF2B5EF4-FFF2-40B4-BE49-F238E27FC236}">
                <a16:creationId xmlns:a16="http://schemas.microsoft.com/office/drawing/2014/main" id="{B56F0608-3F9D-22C4-4761-23F725C09E9E}"/>
              </a:ext>
            </a:extLst>
          </p:cNvPr>
          <p:cNvGraphicFramePr>
            <a:graphicFrameLocks noGrp="1"/>
          </p:cNvGraphicFramePr>
          <p:nvPr/>
        </p:nvGraphicFramePr>
        <p:xfrm>
          <a:off x="3745735" y="6357199"/>
          <a:ext cx="9146475" cy="5065054"/>
        </p:xfrm>
        <a:graphic>
          <a:graphicData uri="http://schemas.openxmlformats.org/drawingml/2006/table">
            <a:tbl>
              <a:tblPr firstRow="1" bandRow="1">
                <a:tableStyleId>{99781180-1477-47F5-8054-C2CF82770FA4}</a:tableStyleId>
              </a:tblPr>
              <a:tblGrid>
                <a:gridCol w="3048825">
                  <a:extLst>
                    <a:ext uri="{9D8B030D-6E8A-4147-A177-3AD203B41FA5}">
                      <a16:colId xmlns:a16="http://schemas.microsoft.com/office/drawing/2014/main" val="1411553564"/>
                    </a:ext>
                  </a:extLst>
                </a:gridCol>
                <a:gridCol w="3048825">
                  <a:extLst>
                    <a:ext uri="{9D8B030D-6E8A-4147-A177-3AD203B41FA5}">
                      <a16:colId xmlns:a16="http://schemas.microsoft.com/office/drawing/2014/main" val="4080822295"/>
                    </a:ext>
                  </a:extLst>
                </a:gridCol>
                <a:gridCol w="3048825">
                  <a:extLst>
                    <a:ext uri="{9D8B030D-6E8A-4147-A177-3AD203B41FA5}">
                      <a16:colId xmlns:a16="http://schemas.microsoft.com/office/drawing/2014/main" val="1962930490"/>
                    </a:ext>
                  </a:extLst>
                </a:gridCol>
              </a:tblGrid>
              <a:tr h="506505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41498614"/>
                  </a:ext>
                </a:extLst>
              </a:tr>
            </a:tbl>
          </a:graphicData>
        </a:graphic>
      </p:graphicFrame>
      <p:sp>
        <p:nvSpPr>
          <p:cNvPr id="6" name="TextBox 5">
            <a:extLst>
              <a:ext uri="{FF2B5EF4-FFF2-40B4-BE49-F238E27FC236}">
                <a16:creationId xmlns:a16="http://schemas.microsoft.com/office/drawing/2014/main" id="{E8659CC2-5C04-ACE6-494E-FC8E08833B80}"/>
              </a:ext>
            </a:extLst>
          </p:cNvPr>
          <p:cNvSpPr txBox="1"/>
          <p:nvPr/>
        </p:nvSpPr>
        <p:spPr>
          <a:xfrm>
            <a:off x="-522" y="4440789"/>
            <a:ext cx="30530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solidFill>
                  <a:schemeClr val="bg1"/>
                </a:solidFill>
              </a:rPr>
              <a:t>Human cognition and behavior (1875)</a:t>
            </a:r>
          </a:p>
        </p:txBody>
      </p:sp>
      <p:pic>
        <p:nvPicPr>
          <p:cNvPr id="7" name="Picture 6" descr="The cockpit of a plane&#10;&#10;Description automatically generated">
            <a:extLst>
              <a:ext uri="{FF2B5EF4-FFF2-40B4-BE49-F238E27FC236}">
                <a16:creationId xmlns:a16="http://schemas.microsoft.com/office/drawing/2014/main" id="{5F784773-CEBB-1FEF-54C2-134A7B2DE7A4}"/>
              </a:ext>
            </a:extLst>
          </p:cNvPr>
          <p:cNvPicPr>
            <a:picLocks noChangeAspect="1"/>
          </p:cNvPicPr>
          <p:nvPr/>
        </p:nvPicPr>
        <p:blipFill>
          <a:blip r:embed="rId4"/>
          <a:srcRect l="39576" t="10019" r="27981" b="866"/>
          <a:stretch/>
        </p:blipFill>
        <p:spPr>
          <a:xfrm>
            <a:off x="2971641" y="0"/>
            <a:ext cx="3088972" cy="5167399"/>
          </a:xfrm>
          <a:prstGeom prst="rect">
            <a:avLst/>
          </a:prstGeom>
          <a:ln>
            <a:noFill/>
          </a:ln>
        </p:spPr>
      </p:pic>
      <p:sp>
        <p:nvSpPr>
          <p:cNvPr id="8" name="TextBox 7">
            <a:extLst>
              <a:ext uri="{FF2B5EF4-FFF2-40B4-BE49-F238E27FC236}">
                <a16:creationId xmlns:a16="http://schemas.microsoft.com/office/drawing/2014/main" id="{E4A75AF1-0757-ACC5-567D-F0A356A504F9}"/>
              </a:ext>
            </a:extLst>
          </p:cNvPr>
          <p:cNvSpPr txBox="1"/>
          <p:nvPr/>
        </p:nvSpPr>
        <p:spPr>
          <a:xfrm>
            <a:off x="3056821" y="4440788"/>
            <a:ext cx="29910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solidFill>
                  <a:schemeClr val="bg1"/>
                </a:solidFill>
              </a:rPr>
              <a:t>Aircraft cockpits</a:t>
            </a:r>
            <a:endParaRPr lang="en-US" err="1">
              <a:solidFill>
                <a:schemeClr val="bg1"/>
              </a:solidFill>
            </a:endParaRPr>
          </a:p>
          <a:p>
            <a:pPr algn="ctr"/>
            <a:r>
              <a:rPr lang="en-US" sz="1800">
                <a:solidFill>
                  <a:schemeClr val="bg1"/>
                </a:solidFill>
              </a:rPr>
              <a:t>(1940-1950)</a:t>
            </a:r>
            <a:endParaRPr lang="en-US">
              <a:solidFill>
                <a:schemeClr val="bg1"/>
              </a:solidFill>
            </a:endParaRPr>
          </a:p>
        </p:txBody>
      </p:sp>
      <p:pic>
        <p:nvPicPr>
          <p:cNvPr id="9" name="Picture 8" descr="The Mouse - CHM Revolution">
            <a:extLst>
              <a:ext uri="{FF2B5EF4-FFF2-40B4-BE49-F238E27FC236}">
                <a16:creationId xmlns:a16="http://schemas.microsoft.com/office/drawing/2014/main" id="{EC0D1663-33D2-37B7-39B7-CE022A13AAE0}"/>
              </a:ext>
            </a:extLst>
          </p:cNvPr>
          <p:cNvPicPr>
            <a:picLocks noChangeAspect="1"/>
          </p:cNvPicPr>
          <p:nvPr/>
        </p:nvPicPr>
        <p:blipFill>
          <a:blip r:embed="rId5"/>
          <a:srcRect l="-1017" t="4208" r="-551" b="-340"/>
          <a:stretch/>
        </p:blipFill>
        <p:spPr>
          <a:xfrm>
            <a:off x="6059550" y="-8669"/>
            <a:ext cx="3076430" cy="2385739"/>
          </a:xfrm>
          <a:prstGeom prst="rect">
            <a:avLst/>
          </a:prstGeom>
          <a:ln>
            <a:noFill/>
          </a:ln>
        </p:spPr>
      </p:pic>
      <p:sp>
        <p:nvSpPr>
          <p:cNvPr id="11" name="TextBox 10">
            <a:extLst>
              <a:ext uri="{FF2B5EF4-FFF2-40B4-BE49-F238E27FC236}">
                <a16:creationId xmlns:a16="http://schemas.microsoft.com/office/drawing/2014/main" id="{B5949CCC-FA57-993D-8DFE-D93B68BEECFB}"/>
              </a:ext>
            </a:extLst>
          </p:cNvPr>
          <p:cNvSpPr txBox="1"/>
          <p:nvPr/>
        </p:nvSpPr>
        <p:spPr>
          <a:xfrm>
            <a:off x="6056682" y="2116403"/>
            <a:ext cx="30874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solidFill>
                  <a:schemeClr val="tx1">
                    <a:lumMod val="49000"/>
                  </a:schemeClr>
                </a:solidFill>
              </a:rPr>
              <a:t>First mouse </a:t>
            </a:r>
            <a:endParaRPr lang="en-US">
              <a:solidFill>
                <a:schemeClr val="tx1">
                  <a:lumMod val="49000"/>
                </a:schemeClr>
              </a:solidFill>
            </a:endParaRPr>
          </a:p>
          <a:p>
            <a:pPr algn="ctr"/>
            <a:r>
              <a:rPr lang="en-US" sz="1800">
                <a:solidFill>
                  <a:schemeClr val="tx1">
                    <a:lumMod val="49000"/>
                  </a:schemeClr>
                </a:solidFill>
              </a:rPr>
              <a:t>(1968)</a:t>
            </a:r>
            <a:endParaRPr lang="en-US">
              <a:solidFill>
                <a:schemeClr val="tx1">
                  <a:lumMod val="49000"/>
                </a:schemeClr>
              </a:solidFill>
            </a:endParaRPr>
          </a:p>
        </p:txBody>
      </p:sp>
      <p:pic>
        <p:nvPicPr>
          <p:cNvPr id="13" name="Picture 12" descr="Remarkable UI/UX design , UI/UX inspiration websites , User-centric web design , Latest UI/UX trends , User engagement through design , Website user experience examples , Best practices in web design , Innovative web design features , UI/UX case studies , best UI/UX design examples">
            <a:extLst>
              <a:ext uri="{FF2B5EF4-FFF2-40B4-BE49-F238E27FC236}">
                <a16:creationId xmlns:a16="http://schemas.microsoft.com/office/drawing/2014/main" id="{1AE02D10-E4D4-3D29-3A96-F73A5198EBE0}"/>
              </a:ext>
            </a:extLst>
          </p:cNvPr>
          <p:cNvPicPr>
            <a:picLocks noChangeAspect="1"/>
          </p:cNvPicPr>
          <p:nvPr/>
        </p:nvPicPr>
        <p:blipFill>
          <a:blip r:embed="rId6"/>
          <a:srcRect l="8066" t="3261" r="13262" b="590"/>
          <a:stretch/>
        </p:blipFill>
        <p:spPr>
          <a:xfrm>
            <a:off x="6058190" y="2876405"/>
            <a:ext cx="3087022" cy="2277434"/>
          </a:xfrm>
          <a:prstGeom prst="rect">
            <a:avLst/>
          </a:prstGeom>
        </p:spPr>
      </p:pic>
      <p:sp>
        <p:nvSpPr>
          <p:cNvPr id="15" name="TextBox 14">
            <a:extLst>
              <a:ext uri="{FF2B5EF4-FFF2-40B4-BE49-F238E27FC236}">
                <a16:creationId xmlns:a16="http://schemas.microsoft.com/office/drawing/2014/main" id="{61442854-7FE8-436B-06A8-DAEA499B3818}"/>
              </a:ext>
            </a:extLst>
          </p:cNvPr>
          <p:cNvSpPr txBox="1"/>
          <p:nvPr/>
        </p:nvSpPr>
        <p:spPr>
          <a:xfrm>
            <a:off x="6059550" y="4578498"/>
            <a:ext cx="30881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solidFill>
                  <a:schemeClr val="bg1"/>
                </a:solidFill>
              </a:rPr>
              <a:t>Today</a:t>
            </a:r>
            <a:endParaRPr lang="en-US">
              <a:solidFill>
                <a:schemeClr val="bg1"/>
              </a:solidFill>
            </a:endParaRPr>
          </a:p>
        </p:txBody>
      </p:sp>
    </p:spTree>
    <p:extLst>
      <p:ext uri="{BB962C8B-B14F-4D97-AF65-F5344CB8AC3E}">
        <p14:creationId xmlns:p14="http://schemas.microsoft.com/office/powerpoint/2010/main" val="406102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3" y="1907662"/>
            <a:ext cx="6767699" cy="1045199"/>
          </a:xfrm>
          <a:prstGeom prst="rect">
            <a:avLst/>
          </a:prstGeom>
        </p:spPr>
        <p:txBody>
          <a:bodyPr vert="horz" lIns="68569" tIns="68569" rIns="68569" bIns="68569" rtlCol="0" anchor="b" anchorCtr="0">
            <a:noAutofit/>
          </a:bodyPr>
          <a:lstStyle/>
          <a:p>
            <a:r>
              <a:rPr lang="en">
                <a:latin typeface="Skolar Sans PE"/>
              </a:rPr>
              <a:t>Which Methods we use</a:t>
            </a:r>
            <a:endParaRPr lang="en-US"/>
          </a:p>
        </p:txBody>
      </p:sp>
      <p:sp>
        <p:nvSpPr>
          <p:cNvPr id="100" name="Shape 100"/>
          <p:cNvSpPr txBox="1">
            <a:spLocks noGrp="1"/>
          </p:cNvSpPr>
          <p:nvPr>
            <p:ph type="subTitle" idx="1"/>
          </p:nvPr>
        </p:nvSpPr>
        <p:spPr>
          <a:prstGeom prst="rect">
            <a:avLst/>
          </a:prstGeom>
        </p:spPr>
        <p:txBody>
          <a:bodyPr vert="horz" lIns="68569" tIns="68569" rIns="68569" bIns="68569" rtlCol="0" anchor="ctr" anchorCtr="0">
            <a:noAutofit/>
          </a:bodyPr>
          <a:lstStyle/>
          <a:p>
            <a:pPr indent="-179705"/>
            <a:endParaRPr lang="en"/>
          </a:p>
        </p:txBody>
      </p:sp>
    </p:spTree>
    <p:extLst>
      <p:ext uri="{BB962C8B-B14F-4D97-AF65-F5344CB8AC3E}">
        <p14:creationId xmlns:p14="http://schemas.microsoft.com/office/powerpoint/2010/main" val="2596393311"/>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44424" y="5601"/>
            <a:ext cx="7878557" cy="1139999"/>
          </a:xfrm>
          <a:prstGeom prst="rect">
            <a:avLst/>
          </a:prstGeom>
        </p:spPr>
        <p:txBody>
          <a:bodyPr vert="horz" lIns="68569" tIns="68569" rIns="68569" bIns="68569" rtlCol="0" anchor="b" anchorCtr="0">
            <a:noAutofit/>
          </a:bodyPr>
          <a:lstStyle/>
          <a:p>
            <a:r>
              <a:rPr lang="en">
                <a:latin typeface="Skolar Sans PE"/>
              </a:rPr>
              <a:t>Interviews</a:t>
            </a:r>
            <a:endParaRPr lang="en-US"/>
          </a:p>
        </p:txBody>
      </p:sp>
      <p:sp>
        <p:nvSpPr>
          <p:cNvPr id="113" name="Shape 113"/>
          <p:cNvSpPr txBox="1">
            <a:spLocks noGrp="1"/>
          </p:cNvSpPr>
          <p:nvPr>
            <p:ph type="body" idx="4294967295"/>
          </p:nvPr>
        </p:nvSpPr>
        <p:spPr>
          <a:xfrm>
            <a:off x="1540461" y="1146874"/>
            <a:ext cx="5767482" cy="3043185"/>
          </a:xfrm>
          <a:prstGeom prst="rect">
            <a:avLst/>
          </a:prstGeom>
        </p:spPr>
        <p:txBody>
          <a:bodyPr vert="horz" lIns="68569" tIns="68569" rIns="68569" bIns="68569" rtlCol="0" anchor="t" anchorCtr="0">
            <a:noAutofit/>
          </a:bodyPr>
          <a:lstStyle/>
          <a:p>
            <a:pPr marL="359410" lvl="1" indent="-179705">
              <a:buClr>
                <a:srgbClr val="EA6903"/>
              </a:buClr>
              <a:buFont typeface="Arial"/>
              <a:buChar char="•"/>
            </a:pPr>
            <a:r>
              <a:rPr lang="en">
                <a:latin typeface="Skolar Sans PE"/>
              </a:rPr>
              <a:t>It's a casual chat.</a:t>
            </a:r>
            <a:endParaRPr lang="en-US">
              <a:latin typeface="Skolar Sans PE"/>
            </a:endParaRPr>
          </a:p>
          <a:p>
            <a:pPr marL="359410" lvl="1" indent="-179705">
              <a:buClr>
                <a:srgbClr val="EA6903"/>
              </a:buClr>
              <a:buFont typeface="Arial"/>
              <a:buChar char="•"/>
            </a:pPr>
            <a:r>
              <a:rPr lang="en">
                <a:latin typeface="Skolar Sans PE"/>
              </a:rPr>
              <a:t>Space for discussion and your questions.</a:t>
            </a:r>
          </a:p>
          <a:p>
            <a:pPr marL="359410" lvl="1" indent="-179705">
              <a:buClr>
                <a:srgbClr val="EA6903"/>
              </a:buClr>
              <a:buFont typeface="Arial"/>
              <a:buChar char="•"/>
            </a:pPr>
            <a:r>
              <a:rPr lang="en">
                <a:latin typeface="Skolar Sans PE"/>
              </a:rPr>
              <a:t>We learn from your </a:t>
            </a:r>
            <a:r>
              <a:rPr lang="en" b="1" u="sng">
                <a:latin typeface="Skolar Sans PE"/>
              </a:rPr>
              <a:t>experience</a:t>
            </a:r>
            <a:r>
              <a:rPr lang="en">
                <a:latin typeface="Skolar Sans PE"/>
              </a:rPr>
              <a:t>, which helps us design features that fit your work.</a:t>
            </a:r>
          </a:p>
        </p:txBody>
      </p:sp>
      <p:sp>
        <p:nvSpPr>
          <p:cNvPr id="114" name="Shape 114"/>
          <p:cNvSpPr txBox="1">
            <a:spLocks noGrp="1"/>
          </p:cNvSpPr>
          <p:nvPr>
            <p:ph type="sldNum" idx="12"/>
          </p:nvPr>
        </p:nvSpPr>
        <p:spPr>
          <a:prstGeom prst="rect">
            <a:avLst/>
          </a:prstGeom>
        </p:spPr>
        <p:txBody>
          <a:bodyPr lIns="68569" tIns="68569" rIns="68569" bIns="68569" anchor="b" anchorCtr="0">
            <a:noAutofit/>
          </a:bodyPr>
          <a:lstStyle/>
          <a:p>
            <a:fld id="{00000000-1234-1234-1234-123412341234}" type="slidenum">
              <a:rPr lang="en"/>
              <a:pPr/>
              <a:t>9</a:t>
            </a:fld>
            <a:endParaRPr lang="en"/>
          </a:p>
        </p:txBody>
      </p:sp>
      <p:grpSp>
        <p:nvGrpSpPr>
          <p:cNvPr id="14" name="Group 13">
            <a:extLst>
              <a:ext uri="{FF2B5EF4-FFF2-40B4-BE49-F238E27FC236}">
                <a16:creationId xmlns:a16="http://schemas.microsoft.com/office/drawing/2014/main" id="{B3A63EA7-16A9-BC80-73B5-AA8FFFEC21F4}"/>
              </a:ext>
            </a:extLst>
          </p:cNvPr>
          <p:cNvGrpSpPr/>
          <p:nvPr/>
        </p:nvGrpSpPr>
        <p:grpSpPr>
          <a:xfrm>
            <a:off x="4809491" y="2336714"/>
            <a:ext cx="1032131" cy="979973"/>
            <a:chOff x="5266985" y="2442185"/>
            <a:chExt cx="1032131" cy="984473"/>
          </a:xfrm>
        </p:grpSpPr>
        <p:sp>
          <p:nvSpPr>
            <p:cNvPr id="3" name="Shape 453">
              <a:extLst>
                <a:ext uri="{FF2B5EF4-FFF2-40B4-BE49-F238E27FC236}">
                  <a16:creationId xmlns:a16="http://schemas.microsoft.com/office/drawing/2014/main" id="{379E0568-0C65-E6AB-29E5-AD471E587CD5}"/>
                </a:ext>
              </a:extLst>
            </p:cNvPr>
            <p:cNvSpPr/>
            <p:nvPr/>
          </p:nvSpPr>
          <p:spPr>
            <a:xfrm>
              <a:off x="5266985" y="2442185"/>
              <a:ext cx="1032131" cy="984473"/>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sz="1050"/>
            </a:p>
          </p:txBody>
        </p:sp>
        <p:sp>
          <p:nvSpPr>
            <p:cNvPr id="5" name="TextBox 4">
              <a:extLst>
                <a:ext uri="{FF2B5EF4-FFF2-40B4-BE49-F238E27FC236}">
                  <a16:creationId xmlns:a16="http://schemas.microsoft.com/office/drawing/2014/main" id="{F7110EC8-EB4C-28AF-EA44-A212F5914E0B}"/>
                </a:ext>
              </a:extLst>
            </p:cNvPr>
            <p:cNvSpPr txBox="1"/>
            <p:nvPr/>
          </p:nvSpPr>
          <p:spPr>
            <a:xfrm>
              <a:off x="5351987" y="2696200"/>
              <a:ext cx="9035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196D97"/>
                  </a:solidFill>
                </a:rPr>
                <a:t>Why?</a:t>
              </a:r>
              <a:endParaRPr lang="en-US"/>
            </a:p>
          </p:txBody>
        </p:sp>
      </p:grpSp>
      <p:grpSp>
        <p:nvGrpSpPr>
          <p:cNvPr id="13" name="Group 12">
            <a:extLst>
              <a:ext uri="{FF2B5EF4-FFF2-40B4-BE49-F238E27FC236}">
                <a16:creationId xmlns:a16="http://schemas.microsoft.com/office/drawing/2014/main" id="{E11C5AD4-6959-2D8F-3A05-DF10C7E388EA}"/>
              </a:ext>
            </a:extLst>
          </p:cNvPr>
          <p:cNvGrpSpPr/>
          <p:nvPr/>
        </p:nvGrpSpPr>
        <p:grpSpPr>
          <a:xfrm>
            <a:off x="3661047" y="2472785"/>
            <a:ext cx="1032131" cy="979973"/>
            <a:chOff x="4058670" y="2638128"/>
            <a:chExt cx="1032131" cy="984473"/>
          </a:xfrm>
        </p:grpSpPr>
        <p:sp>
          <p:nvSpPr>
            <p:cNvPr id="4" name="Shape 453">
              <a:extLst>
                <a:ext uri="{FF2B5EF4-FFF2-40B4-BE49-F238E27FC236}">
                  <a16:creationId xmlns:a16="http://schemas.microsoft.com/office/drawing/2014/main" id="{B4D94DF9-0ABA-FA0D-6BC7-662AD1A7BC80}"/>
                </a:ext>
              </a:extLst>
            </p:cNvPr>
            <p:cNvSpPr/>
            <p:nvPr/>
          </p:nvSpPr>
          <p:spPr>
            <a:xfrm flipH="1">
              <a:off x="4058670" y="2638128"/>
              <a:ext cx="1032131" cy="984473"/>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sz="1050"/>
            </a:p>
          </p:txBody>
        </p:sp>
        <p:sp>
          <p:nvSpPr>
            <p:cNvPr id="12" name="TextBox 11">
              <a:extLst>
                <a:ext uri="{FF2B5EF4-FFF2-40B4-BE49-F238E27FC236}">
                  <a16:creationId xmlns:a16="http://schemas.microsoft.com/office/drawing/2014/main" id="{C2464BC5-8538-9E16-D3CC-3C2E9269B1EC}"/>
                </a:ext>
              </a:extLst>
            </p:cNvPr>
            <p:cNvSpPr txBox="1"/>
            <p:nvPr/>
          </p:nvSpPr>
          <p:spPr>
            <a:xfrm flipH="1">
              <a:off x="4143672" y="2892143"/>
              <a:ext cx="9035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196D97"/>
                  </a:solidFill>
                </a:rPr>
                <a:t>How?</a:t>
              </a:r>
            </a:p>
          </p:txBody>
        </p:sp>
      </p:grpSp>
      <p:sp>
        <p:nvSpPr>
          <p:cNvPr id="15" name="Shape 453">
            <a:extLst>
              <a:ext uri="{FF2B5EF4-FFF2-40B4-BE49-F238E27FC236}">
                <a16:creationId xmlns:a16="http://schemas.microsoft.com/office/drawing/2014/main" id="{48C02F64-6E8F-C6E2-3AD7-F6DD78E78D6A}"/>
              </a:ext>
            </a:extLst>
          </p:cNvPr>
          <p:cNvSpPr/>
          <p:nvPr/>
        </p:nvSpPr>
        <p:spPr>
          <a:xfrm>
            <a:off x="4955614" y="3457713"/>
            <a:ext cx="1406284" cy="1243060"/>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sz="1050"/>
          </a:p>
        </p:txBody>
      </p:sp>
      <p:sp>
        <p:nvSpPr>
          <p:cNvPr id="16" name="TextBox 15">
            <a:extLst>
              <a:ext uri="{FF2B5EF4-FFF2-40B4-BE49-F238E27FC236}">
                <a16:creationId xmlns:a16="http://schemas.microsoft.com/office/drawing/2014/main" id="{4BD22EFB-3B82-0DF2-0DF9-941F309CB6B9}"/>
              </a:ext>
            </a:extLst>
          </p:cNvPr>
          <p:cNvSpPr txBox="1"/>
          <p:nvPr/>
        </p:nvSpPr>
        <p:spPr>
          <a:xfrm>
            <a:off x="5110410" y="3753829"/>
            <a:ext cx="1276628"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96D97"/>
                </a:solidFill>
              </a:rPr>
              <a:t>How do you use... ?</a:t>
            </a:r>
            <a:endParaRPr lang="en-US"/>
          </a:p>
        </p:txBody>
      </p:sp>
      <p:sp>
        <p:nvSpPr>
          <p:cNvPr id="17" name="Shape 453">
            <a:extLst>
              <a:ext uri="{FF2B5EF4-FFF2-40B4-BE49-F238E27FC236}">
                <a16:creationId xmlns:a16="http://schemas.microsoft.com/office/drawing/2014/main" id="{C456C37B-3AAD-125A-FAF7-99171FC4980B}"/>
              </a:ext>
            </a:extLst>
          </p:cNvPr>
          <p:cNvSpPr/>
          <p:nvPr/>
        </p:nvSpPr>
        <p:spPr>
          <a:xfrm flipH="1">
            <a:off x="2789762" y="3443577"/>
            <a:ext cx="1406284" cy="1243060"/>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sz="1050"/>
          </a:p>
        </p:txBody>
      </p:sp>
      <p:sp>
        <p:nvSpPr>
          <p:cNvPr id="18" name="TextBox 17">
            <a:extLst>
              <a:ext uri="{FF2B5EF4-FFF2-40B4-BE49-F238E27FC236}">
                <a16:creationId xmlns:a16="http://schemas.microsoft.com/office/drawing/2014/main" id="{3387C257-C47F-B546-A477-64688D765A9D}"/>
              </a:ext>
            </a:extLst>
          </p:cNvPr>
          <p:cNvSpPr txBox="1"/>
          <p:nvPr/>
        </p:nvSpPr>
        <p:spPr>
          <a:xfrm>
            <a:off x="2928231" y="3625393"/>
            <a:ext cx="1276628" cy="74955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96D97"/>
                </a:solidFill>
              </a:rPr>
              <a:t>Could you describe the process of...?</a:t>
            </a:r>
            <a:endParaRPr lang="en-US"/>
          </a:p>
        </p:txBody>
      </p:sp>
      <p:sp>
        <p:nvSpPr>
          <p:cNvPr id="19" name="Shape 453">
            <a:extLst>
              <a:ext uri="{FF2B5EF4-FFF2-40B4-BE49-F238E27FC236}">
                <a16:creationId xmlns:a16="http://schemas.microsoft.com/office/drawing/2014/main" id="{A2926382-4EC4-0F0D-C917-C48EA163B1AF}"/>
              </a:ext>
            </a:extLst>
          </p:cNvPr>
          <p:cNvSpPr/>
          <p:nvPr/>
        </p:nvSpPr>
        <p:spPr>
          <a:xfrm>
            <a:off x="6642235" y="2691066"/>
            <a:ext cx="1406284" cy="1243060"/>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sz="1050"/>
          </a:p>
        </p:txBody>
      </p:sp>
      <p:sp>
        <p:nvSpPr>
          <p:cNvPr id="20" name="TextBox 19">
            <a:extLst>
              <a:ext uri="{FF2B5EF4-FFF2-40B4-BE49-F238E27FC236}">
                <a16:creationId xmlns:a16="http://schemas.microsoft.com/office/drawing/2014/main" id="{9B50D621-E9C8-0622-AFEC-E377660401FB}"/>
              </a:ext>
            </a:extLst>
          </p:cNvPr>
          <p:cNvSpPr txBox="1"/>
          <p:nvPr/>
        </p:nvSpPr>
        <p:spPr>
          <a:xfrm>
            <a:off x="6856637" y="2875670"/>
            <a:ext cx="1276628" cy="73866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96D97"/>
                </a:solidFill>
              </a:rPr>
              <a:t>How does this help you...?</a:t>
            </a:r>
            <a:endParaRPr lang="en-US"/>
          </a:p>
        </p:txBody>
      </p:sp>
      <p:sp>
        <p:nvSpPr>
          <p:cNvPr id="21" name="Shape 453">
            <a:extLst>
              <a:ext uri="{FF2B5EF4-FFF2-40B4-BE49-F238E27FC236}">
                <a16:creationId xmlns:a16="http://schemas.microsoft.com/office/drawing/2014/main" id="{FF52F5DE-E302-3E20-36E5-F8FBFFC35D72}"/>
              </a:ext>
            </a:extLst>
          </p:cNvPr>
          <p:cNvSpPr/>
          <p:nvPr/>
        </p:nvSpPr>
        <p:spPr>
          <a:xfrm flipH="1">
            <a:off x="1228799" y="2923256"/>
            <a:ext cx="1406284" cy="1243060"/>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196D97"/>
            </a:solidFill>
            <a:prstDash val="solid"/>
            <a:round/>
            <a:headEnd type="none" w="med" len="med"/>
            <a:tailEnd type="none" w="med" len="med"/>
          </a:ln>
        </p:spPr>
        <p:txBody>
          <a:bodyPr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sz="1050"/>
          </a:p>
        </p:txBody>
      </p:sp>
      <p:sp>
        <p:nvSpPr>
          <p:cNvPr id="22" name="TextBox 21">
            <a:extLst>
              <a:ext uri="{FF2B5EF4-FFF2-40B4-BE49-F238E27FC236}">
                <a16:creationId xmlns:a16="http://schemas.microsoft.com/office/drawing/2014/main" id="{DF25FAF3-9213-970B-E222-C27C14193AAB}"/>
              </a:ext>
            </a:extLst>
          </p:cNvPr>
          <p:cNvSpPr txBox="1"/>
          <p:nvPr/>
        </p:nvSpPr>
        <p:spPr>
          <a:xfrm>
            <a:off x="1341678" y="3207429"/>
            <a:ext cx="1421635" cy="54028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96D97"/>
                </a:solidFill>
              </a:rPr>
              <a:t>What do you miss there...?</a:t>
            </a:r>
          </a:p>
        </p:txBody>
      </p:sp>
    </p:spTree>
    <p:extLst>
      <p:ext uri="{BB962C8B-B14F-4D97-AF65-F5344CB8AC3E}">
        <p14:creationId xmlns:p14="http://schemas.microsoft.com/office/powerpoint/2010/main" val="3159800979"/>
      </p:ext>
    </p:extLst>
  </p:cSld>
  <p:clrMapOvr>
    <a:masterClrMapping/>
  </p:clrMapOvr>
  <p:transition spd="slow">
    <p:cut/>
  </p:transition>
</p:sld>
</file>

<file path=ppt/theme/theme1.xml><?xml version="1.0" encoding="utf-8"?>
<a:theme xmlns:a="http://schemas.openxmlformats.org/drawingml/2006/main" name="RFE/RL template">
  <a:themeElements>
    <a:clrScheme name="RFE/RL COLOR SET">
      <a:dk1>
        <a:srgbClr val="616871"/>
      </a:dk1>
      <a:lt1>
        <a:srgbClr val="FFFFFF"/>
      </a:lt1>
      <a:dk2>
        <a:srgbClr val="616871"/>
      </a:dk2>
      <a:lt2>
        <a:srgbClr val="FFFFFF"/>
      </a:lt2>
      <a:accent1>
        <a:srgbClr val="EA6903"/>
      </a:accent1>
      <a:accent2>
        <a:srgbClr val="FFC72C"/>
      </a:accent2>
      <a:accent3>
        <a:srgbClr val="3EB1C8"/>
      </a:accent3>
      <a:accent4>
        <a:srgbClr val="007DBA"/>
      </a:accent4>
      <a:accent5>
        <a:srgbClr val="D12430"/>
      </a:accent5>
      <a:accent6>
        <a:srgbClr val="00965E"/>
      </a:accent6>
      <a:hlink>
        <a:srgbClr val="1155CC"/>
      </a:hlink>
      <a:folHlink>
        <a:srgbClr val="6611CC"/>
      </a:folHlink>
    </a:clrScheme>
    <a:fontScheme name="Custom 8">
      <a:majorFont>
        <a:latin typeface="Roboto bold"/>
        <a:ea typeface=""/>
        <a:cs typeface=""/>
      </a:majorFont>
      <a:minorFont>
        <a:latin typeface="Robot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37BC89EE8844595DC3F2718A5EFAD" ma:contentTypeVersion="18" ma:contentTypeDescription="Create a new document." ma:contentTypeScope="" ma:versionID="1ccf9a2ec5a7f7ba031dfe3f692504de">
  <xsd:schema xmlns:xsd="http://www.w3.org/2001/XMLSchema" xmlns:xs="http://www.w3.org/2001/XMLSchema" xmlns:p="http://schemas.microsoft.com/office/2006/metadata/properties" xmlns:ns2="5142fa33-6b40-45a2-9c70-4d013cbb7b18" xmlns:ns3="3e5586c1-357c-47ce-a47c-0b6bf202c563" targetNamespace="http://schemas.microsoft.com/office/2006/metadata/properties" ma:root="true" ma:fieldsID="faf11702b34a774125655c7cdde2b82d" ns2:_="" ns3:_="">
    <xsd:import namespace="5142fa33-6b40-45a2-9c70-4d013cbb7b18"/>
    <xsd:import namespace="3e5586c1-357c-47ce-a47c-0b6bf202c5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42fa33-6b40-45a2-9c70-4d013cbb7b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411d79b-573e-42b1-99fb-0fec2b4da4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5586c1-357c-47ce-a47c-0b6bf202c5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511751f-e013-4ac2-a8aa-947adbe0abc0}" ma:internalName="TaxCatchAll" ma:showField="CatchAllData" ma:web="3e5586c1-357c-47ce-a47c-0b6bf202c5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e5586c1-357c-47ce-a47c-0b6bf202c563">
      <UserInfo>
        <DisplayName>Karel Knop</DisplayName>
        <AccountId>15</AccountId>
        <AccountType/>
      </UserInfo>
      <UserInfo>
        <DisplayName>Arkady Pildes</DisplayName>
        <AccountId>12</AccountId>
        <AccountType/>
      </UserInfo>
      <UserInfo>
        <DisplayName>Kimberly Conger</DisplayName>
        <AccountId>13</AccountId>
        <AccountType/>
      </UserInfo>
      <UserInfo>
        <DisplayName>Lukas Safranek</DisplayName>
        <AccountId>24</AccountId>
        <AccountType/>
      </UserInfo>
      <UserInfo>
        <DisplayName>Victor Cala</DisplayName>
        <AccountId>19</AccountId>
        <AccountType/>
      </UserInfo>
      <UserInfo>
        <DisplayName>Michala Le Mince</DisplayName>
        <AccountId>14</AccountId>
        <AccountType/>
      </UserInfo>
      <UserInfo>
        <DisplayName>Aleksandra Domaszewicz</DisplayName>
        <AccountId>21</AccountId>
        <AccountType/>
      </UserInfo>
      <UserInfo>
        <DisplayName>Julia Kornysheva</DisplayName>
        <AccountId>22</AccountId>
        <AccountType/>
      </UserInfo>
      <UserInfo>
        <DisplayName>Adil Gherib</DisplayName>
        <AccountId>20</AccountId>
        <AccountType/>
      </UserInfo>
      <UserInfo>
        <DisplayName>Dita Valerianova</DisplayName>
        <AccountId>25</AccountId>
        <AccountType/>
      </UserInfo>
    </SharedWithUsers>
    <TaxCatchAll xmlns="3e5586c1-357c-47ce-a47c-0b6bf202c563" xsi:nil="true"/>
    <lcf76f155ced4ddcb4097134ff3c332f xmlns="5142fa33-6b40-45a2-9c70-4d013cbb7b1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7FDDD8-837B-455A-8D1A-41B51E151E7B}">
  <ds:schemaRefs>
    <ds:schemaRef ds:uri="3e5586c1-357c-47ce-a47c-0b6bf202c563"/>
    <ds:schemaRef ds:uri="5142fa33-6b40-45a2-9c70-4d013cbb7b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052B709-7F9F-4606-A240-A673D9D566D1}">
  <ds:schemaRefs>
    <ds:schemaRef ds:uri="3e5586c1-357c-47ce-a47c-0b6bf202c563"/>
    <ds:schemaRef ds:uri="5142fa33-6b40-45a2-9c70-4d013cbb7b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13B3510-50B7-45F6-B3FF-FEF81638A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25</Slides>
  <Notes>24</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RFE/RL template</vt:lpstr>
      <vt:lpstr>USer Experience (UX) research</vt:lpstr>
      <vt:lpstr>PowerPoint Presentation</vt:lpstr>
      <vt:lpstr>PowerPoint Presentation</vt:lpstr>
      <vt:lpstr>Topics</vt:lpstr>
      <vt:lpstr>What is UX Research about?</vt:lpstr>
      <vt:lpstr>PowerPoint Presentation</vt:lpstr>
      <vt:lpstr>PowerPoint Presentation</vt:lpstr>
      <vt:lpstr>Which Methods we use</vt:lpstr>
      <vt:lpstr>Interviews</vt:lpstr>
      <vt:lpstr>Usability testing</vt:lpstr>
      <vt:lpstr>Meeting Overview: Simple and Clear</vt:lpstr>
      <vt:lpstr>Analytics</vt:lpstr>
      <vt:lpstr>Surveys</vt:lpstr>
      <vt:lpstr>content approval workflow</vt:lpstr>
      <vt:lpstr>content approval – Influence of our users</vt:lpstr>
      <vt:lpstr>Content approval- Usability testing</vt:lpstr>
      <vt:lpstr>Why is it beneficial to conduct research in our projects?</vt:lpstr>
      <vt:lpstr>Benefits of participating in UX Research</vt:lpstr>
      <vt:lpstr>Upcoming projects</vt:lpstr>
      <vt:lpstr>Upcoming projects</vt:lpstr>
      <vt:lpstr>How to join the interview</vt:lpstr>
      <vt:lpstr>You can also contact us</vt:lpstr>
      <vt:lpstr>Let's improve pangea together</vt:lpstr>
      <vt:lpstr>THANKS!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Tomas Gardelka</dc:creator>
  <cp:revision>2</cp:revision>
  <dcterms:modified xsi:type="dcterms:W3CDTF">2025-01-27T13:35:56Z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0x01010062A37BC89EE8844595DC3F2718A5EFAD</vt:lpwstr>
  </property>
  <property fmtid="{D5CDD505-2E9C-101B-9397-08002B2CF9AE}" pid="3" name="MediaServiceImageTags">
    <vt:lpwstr/>
  </property>
  <property fmtid="{D5CDD505-2E9C-101B-9397-08002B2CF9AE}" pid="4" name="MSIP_Label_ecba20b7-fd69-45ef-ad27-14f35432bbed_Enabled">
    <vt:lpwstr>true</vt:lpwstr>
  </property>
  <property fmtid="{D5CDD505-2E9C-101B-9397-08002B2CF9AE}" pid="5" name="MSIP_Label_ecba20b7-fd69-45ef-ad27-14f35432bbed_SetDate">
    <vt:lpwstr>2024-10-04T07:31:55Z</vt:lpwstr>
  </property>
  <property fmtid="{D5CDD505-2E9C-101B-9397-08002B2CF9AE}" pid="6" name="MSIP_Label_ecba20b7-fd69-45ef-ad27-14f35432bbed_Method">
    <vt:lpwstr>Standard</vt:lpwstr>
  </property>
  <property fmtid="{D5CDD505-2E9C-101B-9397-08002B2CF9AE}" pid="7" name="MSIP_Label_ecba20b7-fd69-45ef-ad27-14f35432bbed_Name">
    <vt:lpwstr>Internal</vt:lpwstr>
  </property>
  <property fmtid="{D5CDD505-2E9C-101B-9397-08002B2CF9AE}" pid="8" name="MSIP_Label_ecba20b7-fd69-45ef-ad27-14f35432bbed_SiteId">
    <vt:lpwstr>c668df98-8b26-46ca-a8dd-3362c691f780</vt:lpwstr>
  </property>
  <property fmtid="{D5CDD505-2E9C-101B-9397-08002B2CF9AE}" pid="9" name="MSIP_Label_ecba20b7-fd69-45ef-ad27-14f35432bbed_ActionId">
    <vt:lpwstr>f4cfd00b-5fd0-4e03-b3be-0eac96cb47a2</vt:lpwstr>
  </property>
  <property fmtid="{D5CDD505-2E9C-101B-9397-08002B2CF9AE}" pid="10" name="MSIP_Label_ecba20b7-fd69-45ef-ad27-14f35432bbed_ContentBits">
    <vt:lpwstr>0</vt:lpwstr>
  </property>
</Properties>
</file>